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4" r:id="rId3"/>
    <p:sldId id="355" r:id="rId4"/>
    <p:sldId id="367" r:id="rId5"/>
    <p:sldId id="341" r:id="rId6"/>
    <p:sldId id="364" r:id="rId7"/>
    <p:sldId id="343" r:id="rId8"/>
    <p:sldId id="344" r:id="rId9"/>
    <p:sldId id="345" r:id="rId10"/>
    <p:sldId id="347" r:id="rId11"/>
    <p:sldId id="356" r:id="rId12"/>
    <p:sldId id="261" r:id="rId13"/>
    <p:sldId id="257" r:id="rId14"/>
    <p:sldId id="266" r:id="rId15"/>
    <p:sldId id="351" r:id="rId16"/>
    <p:sldId id="327" r:id="rId17"/>
    <p:sldId id="291" r:id="rId18"/>
    <p:sldId id="267" r:id="rId19"/>
    <p:sldId id="292" r:id="rId20"/>
    <p:sldId id="268" r:id="rId21"/>
    <p:sldId id="294" r:id="rId22"/>
    <p:sldId id="269" r:id="rId23"/>
    <p:sldId id="293" r:id="rId24"/>
    <p:sldId id="365" r:id="rId25"/>
    <p:sldId id="299" r:id="rId26"/>
    <p:sldId id="301" r:id="rId27"/>
    <p:sldId id="302" r:id="rId28"/>
    <p:sldId id="300" r:id="rId29"/>
    <p:sldId id="357" r:id="rId30"/>
    <p:sldId id="358" r:id="rId31"/>
    <p:sldId id="359" r:id="rId32"/>
    <p:sldId id="360" r:id="rId33"/>
    <p:sldId id="361" r:id="rId34"/>
    <p:sldId id="362" r:id="rId35"/>
    <p:sldId id="281" r:id="rId36"/>
    <p:sldId id="258" r:id="rId37"/>
    <p:sldId id="331" r:id="rId38"/>
    <p:sldId id="332" r:id="rId39"/>
    <p:sldId id="333" r:id="rId40"/>
    <p:sldId id="334" r:id="rId41"/>
    <p:sldId id="335" r:id="rId42"/>
    <p:sldId id="336" r:id="rId43"/>
    <p:sldId id="337" r:id="rId44"/>
    <p:sldId id="338" r:id="rId45"/>
    <p:sldId id="339" r:id="rId46"/>
    <p:sldId id="259" r:id="rId47"/>
    <p:sldId id="319" r:id="rId48"/>
    <p:sldId id="321" r:id="rId49"/>
    <p:sldId id="322" r:id="rId50"/>
    <p:sldId id="323" r:id="rId51"/>
    <p:sldId id="324" r:id="rId52"/>
    <p:sldId id="326" r:id="rId53"/>
    <p:sldId id="318" r:id="rId54"/>
    <p:sldId id="303" r:id="rId55"/>
    <p:sldId id="304" r:id="rId56"/>
    <p:sldId id="328" r:id="rId57"/>
    <p:sldId id="330" r:id="rId58"/>
    <p:sldId id="329" r:id="rId59"/>
    <p:sldId id="285" r:id="rId60"/>
    <p:sldId id="286" r:id="rId61"/>
    <p:sldId id="287" r:id="rId62"/>
    <p:sldId id="288" r:id="rId63"/>
    <p:sldId id="284" r:id="rId64"/>
    <p:sldId id="290" r:id="rId65"/>
    <p:sldId id="342" r:id="rId66"/>
    <p:sldId id="363" r:id="rId67"/>
    <p:sldId id="340" r:id="rId68"/>
    <p:sldId id="295" r:id="rId69"/>
    <p:sldId id="305" r:id="rId70"/>
    <p:sldId id="297" r:id="rId71"/>
    <p:sldId id="264" r:id="rId72"/>
    <p:sldId id="265" r:id="rId73"/>
    <p:sldId id="270" r:id="rId74"/>
    <p:sldId id="278" r:id="rId75"/>
    <p:sldId id="279" r:id="rId76"/>
    <p:sldId id="296" r:id="rId77"/>
    <p:sldId id="366" r:id="rId78"/>
    <p:sldId id="283" r:id="rId79"/>
    <p:sldId id="28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D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392" autoAdjust="0"/>
  </p:normalViewPr>
  <p:slideViewPr>
    <p:cSldViewPr>
      <p:cViewPr>
        <p:scale>
          <a:sx n="91" d="100"/>
          <a:sy n="91" d="100"/>
        </p:scale>
        <p:origin x="-2202"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mage1.slideserve.com/2041735/morality-and-ethics-l.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mboss.com/us/knowledge/Principles_of_medical_law_and_ethic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mboss.com/us/knowledge/Principles_of_medical_law_and_ethi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mboss.com/us/knowledge/Principles_of_medical_law_and_eth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medicine.medscape.com/article/805084-overview" TargetMode="External"/><Relationship Id="rId2" Type="http://schemas.openxmlformats.org/officeDocument/2006/relationships/hyperlink" Target="https://emedicine.medscape.com/article/219557-overvie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066801"/>
            <a:ext cx="7772400" cy="1752599"/>
          </a:xfrm>
        </p:spPr>
        <p:txBody>
          <a:bodyPr/>
          <a:lstStyle/>
          <a:p>
            <a:r>
              <a:rPr lang="en-US" b="1" dirty="0" smtClean="0"/>
              <a:t>MEDICAL ETHICS</a:t>
            </a:r>
            <a:endParaRPr lang="en-US" b="1" dirty="0"/>
          </a:p>
        </p:txBody>
      </p:sp>
      <p:sp>
        <p:nvSpPr>
          <p:cNvPr id="7" name="Subtitle 6"/>
          <p:cNvSpPr>
            <a:spLocks noGrp="1"/>
          </p:cNvSpPr>
          <p:nvPr>
            <p:ph type="subTitle" idx="1"/>
          </p:nvPr>
        </p:nvSpPr>
        <p:spPr/>
        <p:txBody>
          <a:bodyPr/>
          <a:lstStyle/>
          <a:p>
            <a:r>
              <a:rPr lang="en-US" b="1" dirty="0" smtClean="0">
                <a:solidFill>
                  <a:schemeClr val="tx1"/>
                </a:solidFill>
              </a:rPr>
              <a:t>Professor </a:t>
            </a:r>
            <a:r>
              <a:rPr lang="en-US" b="1" dirty="0" err="1" smtClean="0">
                <a:solidFill>
                  <a:schemeClr val="tx1"/>
                </a:solidFill>
              </a:rPr>
              <a:t>Quazi</a:t>
            </a:r>
            <a:r>
              <a:rPr lang="en-US" b="1" dirty="0" smtClean="0">
                <a:solidFill>
                  <a:schemeClr val="tx1"/>
                </a:solidFill>
              </a:rPr>
              <a:t> </a:t>
            </a:r>
            <a:r>
              <a:rPr lang="en-US" b="1" dirty="0" err="1" smtClean="0">
                <a:solidFill>
                  <a:schemeClr val="tx1"/>
                </a:solidFill>
              </a:rPr>
              <a:t>Tarikul</a:t>
            </a:r>
            <a:r>
              <a:rPr lang="en-US" b="1" dirty="0" smtClean="0">
                <a:solidFill>
                  <a:schemeClr val="tx1"/>
                </a:solidFill>
              </a:rPr>
              <a:t> Islam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user\Desktop\Capture.PNG ME5.PNG"/>
          <p:cNvPicPr>
            <a:picLocks noGrp="1" noChangeAspect="1" noChangeArrowheads="1"/>
          </p:cNvPicPr>
          <p:nvPr>
            <p:ph idx="1"/>
          </p:nvPr>
        </p:nvPicPr>
        <p:blipFill>
          <a:blip r:embed="rId2">
            <a:grayscl/>
          </a:blip>
          <a:stretch>
            <a:fillRect/>
          </a:stretch>
        </p:blipFill>
        <p:spPr bwMode="auto">
          <a:xfrm>
            <a:off x="914400" y="1066800"/>
            <a:ext cx="7467600" cy="50292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lvl="0">
              <a:buNone/>
            </a:pPr>
            <a:r>
              <a:rPr lang="en-US" b="1" dirty="0" smtClean="0">
                <a:hlinkClick r:id="rId2" tooltip="morality and ethics"/>
              </a:rPr>
              <a:t>    </a:t>
            </a:r>
          </a:p>
          <a:p>
            <a:pPr lvl="0">
              <a:buNone/>
            </a:pPr>
            <a:endParaRPr lang="en-US" b="1" dirty="0" smtClean="0">
              <a:hlinkClick r:id="rId2" tooltip="morality and ethics"/>
            </a:endParaRPr>
          </a:p>
          <a:p>
            <a:pPr lvl="0">
              <a:buNone/>
            </a:pPr>
            <a:r>
              <a:rPr lang="en-US" b="1" dirty="0" smtClean="0">
                <a:hlinkClick r:id="rId2" tooltip="morality and ethics"/>
              </a:rPr>
              <a:t>Morality and ethics</a:t>
            </a:r>
            <a:r>
              <a:rPr lang="en-US" dirty="0" smtClean="0"/>
              <a:t> The terms moral and ethics come from Latin and Greek, respectively (mores and ethos), deriving their meaning from the idea of “custom”. There is also another Greek word </a:t>
            </a:r>
            <a:r>
              <a:rPr lang="en-US" dirty="0" err="1" smtClean="0"/>
              <a:t>ēthos</a:t>
            </a:r>
            <a:r>
              <a:rPr lang="en-US" dirty="0" smtClean="0"/>
              <a:t> which denotes a character feature. Aristotle called his ethics a study of character traits, in sense of virtues and vices.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Ethics and Moral</a:t>
            </a:r>
            <a:endParaRPr lang="en-US" b="1"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According to this understanding, “</a:t>
            </a:r>
            <a:r>
              <a:rPr lang="en-US" b="1" dirty="0" smtClean="0"/>
              <a:t>ethics</a:t>
            </a:r>
            <a:r>
              <a:rPr lang="en-US" dirty="0" smtClean="0"/>
              <a:t>” leans towards decisions based upon individual character, and the more </a:t>
            </a:r>
            <a:r>
              <a:rPr lang="en-US" dirty="0" smtClean="0">
                <a:solidFill>
                  <a:srgbClr val="FF0000"/>
                </a:solidFill>
              </a:rPr>
              <a:t>subjective understanding</a:t>
            </a:r>
            <a:r>
              <a:rPr lang="en-US" dirty="0" smtClean="0"/>
              <a:t> of right and wrong by individuals – whereas “</a:t>
            </a:r>
            <a:r>
              <a:rPr lang="en-US" b="1" dirty="0" smtClean="0"/>
              <a:t>morals</a:t>
            </a:r>
            <a:r>
              <a:rPr lang="en-US" dirty="0" smtClean="0"/>
              <a:t>” </a:t>
            </a:r>
            <a:r>
              <a:rPr lang="en-US" dirty="0" err="1" smtClean="0"/>
              <a:t>emphasises</a:t>
            </a:r>
            <a:r>
              <a:rPr lang="en-US" dirty="0" smtClean="0"/>
              <a:t> the widely-shared communal or </a:t>
            </a:r>
            <a:r>
              <a:rPr lang="en-US" dirty="0" smtClean="0">
                <a:solidFill>
                  <a:srgbClr val="FF0000"/>
                </a:solidFill>
              </a:rPr>
              <a:t>societal norms </a:t>
            </a:r>
            <a:r>
              <a:rPr lang="en-US" dirty="0" smtClean="0"/>
              <a:t>about right and wrong</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Ethics Principles</a:t>
            </a:r>
            <a:endParaRPr lang="en-US" b="1" dirty="0"/>
          </a:p>
        </p:txBody>
      </p:sp>
      <p:sp>
        <p:nvSpPr>
          <p:cNvPr id="3" name="Content Placeholder 2"/>
          <p:cNvSpPr>
            <a:spLocks noGrp="1"/>
          </p:cNvSpPr>
          <p:nvPr>
            <p:ph idx="1"/>
          </p:nvPr>
        </p:nvSpPr>
        <p:spPr>
          <a:xfrm>
            <a:off x="152400" y="1600200"/>
            <a:ext cx="8839200" cy="5105400"/>
          </a:xfrm>
        </p:spPr>
        <p:txBody>
          <a:bodyPr/>
          <a:lstStyle/>
          <a:p>
            <a:pPr>
              <a:buNone/>
            </a:pPr>
            <a:r>
              <a:rPr lang="en-US" sz="2600" b="1" dirty="0" smtClean="0"/>
              <a:t>Based on four common, basic prima facie moral commitments:</a:t>
            </a:r>
          </a:p>
          <a:p>
            <a:pPr>
              <a:buNone/>
            </a:pPr>
            <a:endParaRPr lang="en-US" sz="2800" dirty="0" smtClean="0"/>
          </a:p>
          <a:p>
            <a:pPr>
              <a:buNone/>
            </a:pPr>
            <a:r>
              <a:rPr lang="en-US" sz="2800" dirty="0" smtClean="0"/>
              <a:t> 1. </a:t>
            </a:r>
            <a:r>
              <a:rPr lang="en-US" sz="2800" dirty="0" smtClean="0">
                <a:solidFill>
                  <a:srgbClr val="FF0000"/>
                </a:solidFill>
              </a:rPr>
              <a:t>Autonomy</a:t>
            </a:r>
            <a:r>
              <a:rPr lang="en-US" sz="2800" dirty="0" smtClean="0"/>
              <a:t>- Respect patient’s decision about their own health</a:t>
            </a:r>
          </a:p>
          <a:p>
            <a:pPr>
              <a:buNone/>
            </a:pPr>
            <a:r>
              <a:rPr lang="en-US" sz="2800" dirty="0" smtClean="0"/>
              <a:t>2. </a:t>
            </a:r>
            <a:r>
              <a:rPr lang="en-US" sz="2800" dirty="0" smtClean="0">
                <a:solidFill>
                  <a:srgbClr val="FF0000"/>
                </a:solidFill>
              </a:rPr>
              <a:t>Beneficence</a:t>
            </a:r>
            <a:r>
              <a:rPr lang="en-US" sz="2800" dirty="0" smtClean="0"/>
              <a:t>-  Principle of doing good/ Promote patients best interest</a:t>
            </a:r>
          </a:p>
          <a:p>
            <a:pPr>
              <a:buNone/>
            </a:pPr>
            <a:r>
              <a:rPr lang="en-US" sz="2800" dirty="0" smtClean="0"/>
              <a:t>3. </a:t>
            </a:r>
            <a:r>
              <a:rPr lang="en-US" sz="2800" dirty="0" smtClean="0">
                <a:solidFill>
                  <a:srgbClr val="FF0000"/>
                </a:solidFill>
              </a:rPr>
              <a:t>Non-</a:t>
            </a:r>
            <a:r>
              <a:rPr lang="en-US" sz="2800" dirty="0" err="1" smtClean="0">
                <a:solidFill>
                  <a:srgbClr val="FF0000"/>
                </a:solidFill>
              </a:rPr>
              <a:t>maleficence</a:t>
            </a:r>
            <a:r>
              <a:rPr lang="en-US" sz="2800" dirty="0" smtClean="0"/>
              <a:t>- Principle of doing no harm</a:t>
            </a:r>
          </a:p>
          <a:p>
            <a:pPr>
              <a:buNone/>
            </a:pPr>
            <a:r>
              <a:rPr lang="en-US" sz="2800" dirty="0" smtClean="0"/>
              <a:t>4. </a:t>
            </a:r>
            <a:r>
              <a:rPr lang="en-US" sz="2800" dirty="0" smtClean="0">
                <a:solidFill>
                  <a:srgbClr val="FF0000"/>
                </a:solidFill>
              </a:rPr>
              <a:t>Justice</a:t>
            </a:r>
            <a:r>
              <a:rPr lang="en-US" sz="2800" dirty="0" smtClean="0"/>
              <a:t>- Distribute medical benefits fairly</a:t>
            </a:r>
          </a:p>
          <a:p>
            <a:pPr>
              <a:buNone/>
            </a:pPr>
            <a:r>
              <a:rPr lang="en-US" sz="1600" b="1" i="1" dirty="0" smtClean="0"/>
              <a:t>                                                                                                           </a:t>
            </a:r>
          </a:p>
          <a:p>
            <a:pPr>
              <a:buNone/>
            </a:pPr>
            <a:endParaRPr lang="en-US" sz="1600" b="1" i="1" dirty="0" smtClean="0"/>
          </a:p>
          <a:p>
            <a:pPr>
              <a:buNone/>
            </a:pPr>
            <a:r>
              <a:rPr lang="en-US" sz="1600" b="1" i="1" dirty="0" smtClean="0"/>
              <a:t>                                                                                                 </a:t>
            </a:r>
            <a:r>
              <a:rPr lang="en-US" sz="1800" b="1" i="1" dirty="0" smtClean="0"/>
              <a:t>Journal of Medical Ethics 1 999;25:3 15-321</a:t>
            </a:r>
            <a:endParaRPr lang="en-US" sz="18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Autonomy</a:t>
            </a:r>
            <a:endParaRPr lang="en-US" b="1" dirty="0"/>
          </a:p>
        </p:txBody>
      </p:sp>
      <p:sp>
        <p:nvSpPr>
          <p:cNvPr id="3" name="Content Placeholder 2"/>
          <p:cNvSpPr>
            <a:spLocks noGrp="1"/>
          </p:cNvSpPr>
          <p:nvPr>
            <p:ph idx="1"/>
          </p:nvPr>
        </p:nvSpPr>
        <p:spPr>
          <a:xfrm>
            <a:off x="228600" y="1295400"/>
            <a:ext cx="8763000" cy="4830763"/>
          </a:xfrm>
        </p:spPr>
        <p:txBody>
          <a:bodyPr>
            <a:normAutofit/>
          </a:bodyPr>
          <a:lstStyle/>
          <a:p>
            <a:endParaRPr lang="en-US" sz="2400" dirty="0" smtClean="0"/>
          </a:p>
          <a:p>
            <a:r>
              <a:rPr lang="en-US" sz="2800" dirty="0" smtClean="0">
                <a:solidFill>
                  <a:srgbClr val="FF0000"/>
                </a:solidFill>
              </a:rPr>
              <a:t>Doctor-Patient Relationship</a:t>
            </a:r>
          </a:p>
          <a:p>
            <a:r>
              <a:rPr lang="en-US" sz="2800" dirty="0" smtClean="0"/>
              <a:t>Respect for Person/Patient</a:t>
            </a:r>
          </a:p>
          <a:p>
            <a:r>
              <a:rPr lang="en-US" sz="2800" dirty="0" smtClean="0"/>
              <a:t>Below 18 years/Mentally incapacitated/ unconscious</a:t>
            </a:r>
          </a:p>
          <a:p>
            <a:r>
              <a:rPr lang="en-US" sz="2800" dirty="0" smtClean="0"/>
              <a:t>Patient’s right to refuse therapy</a:t>
            </a:r>
          </a:p>
          <a:p>
            <a:r>
              <a:rPr lang="en-US" sz="2800" dirty="0" smtClean="0"/>
              <a:t>Doctor should provide adequate information to patient</a:t>
            </a:r>
          </a:p>
          <a:p>
            <a:r>
              <a:rPr lang="en-US" sz="2800" dirty="0" smtClean="0">
                <a:solidFill>
                  <a:srgbClr val="FF0000"/>
                </a:solidFill>
              </a:rPr>
              <a:t>Truth –Telling</a:t>
            </a:r>
          </a:p>
          <a:p>
            <a:r>
              <a:rPr lang="en-US" sz="2800" dirty="0" smtClean="0">
                <a:solidFill>
                  <a:srgbClr val="FF0000"/>
                </a:solidFill>
              </a:rPr>
              <a:t>Informed Consent</a:t>
            </a:r>
          </a:p>
          <a:p>
            <a:r>
              <a:rPr lang="en-US" sz="2800" dirty="0" smtClean="0">
                <a:solidFill>
                  <a:srgbClr val="FF0000"/>
                </a:solidFill>
              </a:rPr>
              <a:t>Confidentiality</a:t>
            </a:r>
          </a:p>
          <a:p>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Truth Telling</a:t>
            </a:r>
            <a:endParaRPr lang="en-US" b="1" dirty="0"/>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Much Wisdom- Much Grief</a:t>
            </a:r>
          </a:p>
          <a:p>
            <a:pPr>
              <a:buNone/>
            </a:pPr>
            <a:r>
              <a:rPr lang="en-US" dirty="0" smtClean="0"/>
              <a:t>Increase Knowledge – Increase Sorrow</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r>
              <a:rPr lang="en-US" sz="4000" dirty="0" smtClean="0"/>
              <a:t>Freedom of thought</a:t>
            </a:r>
            <a:br>
              <a:rPr lang="en-US" sz="4000" dirty="0" smtClean="0"/>
            </a:br>
            <a:r>
              <a:rPr lang="en-US" sz="4000" dirty="0" smtClean="0"/>
              <a:t>Freedom of will</a:t>
            </a:r>
            <a:br>
              <a:rPr lang="en-US" sz="4000" dirty="0" smtClean="0"/>
            </a:br>
            <a:r>
              <a:rPr lang="en-US" sz="4000" dirty="0" smtClean="0"/>
              <a:t>Freedom of action</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24600"/>
          </a:xfrm>
        </p:spPr>
        <p:txBody>
          <a:bodyPr>
            <a:normAutofit lnSpcReduction="10000"/>
          </a:bodyPr>
          <a:lstStyle/>
          <a:p>
            <a:pPr>
              <a:buNone/>
            </a:pPr>
            <a:r>
              <a:rPr lang="en-US" b="1" dirty="0" smtClean="0"/>
              <a:t>Autonomy</a:t>
            </a:r>
            <a:endParaRPr lang="en-US" dirty="0" smtClean="0"/>
          </a:p>
          <a:p>
            <a:r>
              <a:rPr lang="en-US" dirty="0" smtClean="0"/>
              <a:t>Respect patients as individuals (e.g., respecting their privacy by maintaining </a:t>
            </a:r>
            <a:r>
              <a:rPr lang="en-US" dirty="0" smtClean="0">
                <a:hlinkClick r:id="rId2"/>
              </a:rPr>
              <a:t>confidentiality</a:t>
            </a:r>
            <a:r>
              <a:rPr lang="en-US" dirty="0" smtClean="0"/>
              <a:t> and being </a:t>
            </a:r>
            <a:r>
              <a:rPr lang="en-US" dirty="0" smtClean="0">
                <a:solidFill>
                  <a:srgbClr val="FF0000"/>
                </a:solidFill>
              </a:rPr>
              <a:t>truthful</a:t>
            </a:r>
            <a:r>
              <a:rPr lang="en-US" dirty="0" smtClean="0"/>
              <a:t> about their medical care).</a:t>
            </a:r>
          </a:p>
          <a:p>
            <a:r>
              <a:rPr lang="en-US" dirty="0" smtClean="0"/>
              <a:t>Provide the information and opportunity for patients to make their own decisions regarding their care (e.g., </a:t>
            </a:r>
            <a:r>
              <a:rPr lang="en-US" dirty="0" smtClean="0">
                <a:hlinkClick r:id="rId2"/>
              </a:rPr>
              <a:t>informed consent</a:t>
            </a:r>
            <a:r>
              <a:rPr lang="en-US" dirty="0" smtClean="0"/>
              <a:t>).</a:t>
            </a:r>
          </a:p>
          <a:p>
            <a:r>
              <a:rPr lang="en-US" dirty="0" smtClean="0"/>
              <a:t>Honor and </a:t>
            </a:r>
            <a:r>
              <a:rPr lang="en-US" dirty="0" smtClean="0">
                <a:solidFill>
                  <a:srgbClr val="FF0000"/>
                </a:solidFill>
              </a:rPr>
              <a:t>respect</a:t>
            </a:r>
            <a:r>
              <a:rPr lang="en-US" dirty="0" smtClean="0"/>
              <a:t> patients' decisions regarding their choice to accept or decline care.</a:t>
            </a:r>
          </a:p>
          <a:p>
            <a:r>
              <a:rPr lang="en-US" dirty="0" smtClean="0"/>
              <a:t>In addition to having the right to </a:t>
            </a:r>
            <a:r>
              <a:rPr lang="en-US" dirty="0" smtClean="0">
                <a:solidFill>
                  <a:srgbClr val="FF0000"/>
                </a:solidFill>
              </a:rPr>
              <a:t>refuse</a:t>
            </a:r>
            <a:r>
              <a:rPr lang="en-US" dirty="0" smtClean="0"/>
              <a:t> a diagnostic or therapeutic intervention, patients also have the right to refuse to receive information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Beneficience</a:t>
            </a:r>
            <a:endParaRPr lang="en-US" b="1" dirty="0"/>
          </a:p>
        </p:txBody>
      </p:sp>
      <p:sp>
        <p:nvSpPr>
          <p:cNvPr id="3" name="Content Placeholder 2"/>
          <p:cNvSpPr>
            <a:spLocks noGrp="1"/>
          </p:cNvSpPr>
          <p:nvPr>
            <p:ph idx="1"/>
          </p:nvPr>
        </p:nvSpPr>
        <p:spPr/>
        <p:txBody>
          <a:bodyPr/>
          <a:lstStyle/>
          <a:p>
            <a:r>
              <a:rPr lang="en-US" dirty="0" smtClean="0"/>
              <a:t>Do good for patient</a:t>
            </a:r>
          </a:p>
          <a:p>
            <a:r>
              <a:rPr lang="en-US" dirty="0" smtClean="0"/>
              <a:t>Consider patient’s view and medical view</a:t>
            </a:r>
          </a:p>
          <a:p>
            <a:r>
              <a:rPr lang="en-US" dirty="0" smtClean="0"/>
              <a:t>Conflict</a:t>
            </a:r>
          </a:p>
          <a:p>
            <a:r>
              <a:rPr lang="en-US" dirty="0" smtClean="0"/>
              <a:t>Health of my patient will be my first consideration</a:t>
            </a:r>
          </a:p>
          <a:p>
            <a:r>
              <a:rPr lang="en-US" dirty="0" smtClean="0"/>
              <a:t>Geneva Declaration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00800"/>
          </a:xfrm>
        </p:spPr>
        <p:txBody>
          <a:bodyPr/>
          <a:lstStyle/>
          <a:p>
            <a:pPr>
              <a:buNone/>
            </a:pPr>
            <a:r>
              <a:rPr lang="en-US" dirty="0" smtClean="0"/>
              <a:t>   </a:t>
            </a:r>
          </a:p>
          <a:p>
            <a:pPr>
              <a:buNone/>
            </a:pPr>
            <a:r>
              <a:rPr lang="en-US" b="1" dirty="0" err="1" smtClean="0"/>
              <a:t>Beneficience</a:t>
            </a:r>
            <a:endParaRPr lang="en-US" b="1" dirty="0" smtClean="0"/>
          </a:p>
          <a:p>
            <a:pPr>
              <a:buNone/>
            </a:pPr>
            <a:r>
              <a:rPr lang="en-US" b="1" dirty="0" smtClean="0"/>
              <a:t>   </a:t>
            </a:r>
            <a:r>
              <a:rPr lang="en-US" dirty="0" smtClean="0"/>
              <a:t> </a:t>
            </a:r>
            <a:r>
              <a:rPr lang="en-US" sz="2800" dirty="0" smtClean="0"/>
              <a:t>It requires that the procedure be provided with the intent of doing good for the patient involved.  Demands that health care providers develop and maintain skills and knowledge, continually update training, consider individual circumstances of all patients, and strive for net benefit.</a:t>
            </a:r>
          </a:p>
          <a:p>
            <a:pPr>
              <a:buNone/>
            </a:pPr>
            <a:endParaRPr lang="en-US" sz="2800" dirty="0" smtClean="0"/>
          </a:p>
          <a:p>
            <a:r>
              <a:rPr lang="en-US" sz="2800" dirty="0" smtClean="0"/>
              <a:t>Act in the best interest of the patient and advocate for the patient.</a:t>
            </a:r>
          </a:p>
          <a:p>
            <a:r>
              <a:rPr lang="en-US" sz="2800" dirty="0" smtClean="0"/>
              <a:t>May conflict with </a:t>
            </a:r>
            <a:r>
              <a:rPr lang="en-US" sz="2800" dirty="0" smtClean="0">
                <a:hlinkClick r:id="rId2"/>
              </a:rPr>
              <a:t>autonomy</a:t>
            </a:r>
            <a:r>
              <a:rPr lang="en-US" sz="2800" dirty="0" smtClean="0"/>
              <a:t> </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8534400" cy="685800"/>
          </a:xfrm>
        </p:spPr>
        <p:txBody>
          <a:bodyPr>
            <a:noAutofit/>
          </a:bodyPr>
          <a:lstStyle/>
          <a:p>
            <a:r>
              <a:rPr lang="en-US" sz="2800" dirty="0" smtClean="0"/>
              <a:t>       Hippocrates, Father of Medicine (460-370 BC)</a:t>
            </a:r>
            <a:endParaRPr lang="en-US" sz="2800" dirty="0"/>
          </a:p>
        </p:txBody>
      </p:sp>
      <p:pic>
        <p:nvPicPr>
          <p:cNvPr id="74754" name="Picture 2" descr="C:\Users\user\Downloads\44bf793e5750aac7d8d5b8ccdcad1316.jpg"/>
          <p:cNvPicPr>
            <a:picLocks noGrp="1" noChangeAspect="1" noChangeArrowheads="1"/>
          </p:cNvPicPr>
          <p:nvPr>
            <p:ph type="pic" idx="1"/>
          </p:nvPr>
        </p:nvPicPr>
        <p:blipFill>
          <a:blip r:embed="rId2"/>
          <a:srcRect t="5000" b="5000"/>
          <a:stretch>
            <a:fillRect/>
          </a:stretch>
        </p:blipFill>
        <p:spPr bwMode="auto">
          <a:xfrm>
            <a:off x="381000" y="457200"/>
            <a:ext cx="8305800" cy="49529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 </a:t>
            </a:r>
            <a:r>
              <a:rPr lang="en-US" b="1" dirty="0" err="1" smtClean="0"/>
              <a:t>Maleficience</a:t>
            </a:r>
            <a:endParaRPr lang="en-US" b="1" dirty="0"/>
          </a:p>
        </p:txBody>
      </p:sp>
      <p:sp>
        <p:nvSpPr>
          <p:cNvPr id="3" name="Content Placeholder 2"/>
          <p:cNvSpPr>
            <a:spLocks noGrp="1"/>
          </p:cNvSpPr>
          <p:nvPr>
            <p:ph idx="1"/>
          </p:nvPr>
        </p:nvSpPr>
        <p:spPr/>
        <p:txBody>
          <a:bodyPr/>
          <a:lstStyle/>
          <a:p>
            <a:endParaRPr lang="en-US" dirty="0" smtClean="0"/>
          </a:p>
          <a:p>
            <a:r>
              <a:rPr lang="en-US" dirty="0" smtClean="0"/>
              <a:t>Do no harm</a:t>
            </a:r>
          </a:p>
          <a:p>
            <a:r>
              <a:rPr lang="en-US" dirty="0" smtClean="0"/>
              <a:t>Benefit versus Risk</a:t>
            </a:r>
          </a:p>
          <a:p>
            <a:r>
              <a:rPr lang="en-US" dirty="0" smtClean="0"/>
              <a:t>Share information with patient</a:t>
            </a:r>
          </a:p>
          <a:p>
            <a:r>
              <a:rPr lang="en-US" dirty="0" smtClean="0"/>
              <a:t>Informed decision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400800"/>
          </a:xfrm>
        </p:spPr>
        <p:txBody>
          <a:bodyPr>
            <a:normAutofit/>
          </a:bodyPr>
          <a:lstStyle/>
          <a:p>
            <a:pPr lvl="0">
              <a:buNone/>
            </a:pPr>
            <a:r>
              <a:rPr lang="en-US" b="1" dirty="0" smtClean="0"/>
              <a:t>Non- </a:t>
            </a:r>
            <a:r>
              <a:rPr lang="en-US" b="1" dirty="0" err="1" smtClean="0"/>
              <a:t>Maleficience</a:t>
            </a:r>
            <a:endParaRPr lang="en-US" b="1" dirty="0" smtClean="0"/>
          </a:p>
          <a:p>
            <a:pPr lvl="0">
              <a:buNone/>
            </a:pPr>
            <a:r>
              <a:rPr lang="en-US" sz="2800" b="1" dirty="0" smtClean="0"/>
              <a:t>    </a:t>
            </a:r>
            <a:r>
              <a:rPr lang="en-US" sz="2800" dirty="0" smtClean="0"/>
              <a:t>It requires that a procedure does not harm the patient involved or others in society.  </a:t>
            </a:r>
          </a:p>
          <a:p>
            <a:pPr lvl="0">
              <a:buNone/>
            </a:pPr>
            <a:r>
              <a:rPr lang="en-US" sz="2800" dirty="0" smtClean="0"/>
              <a:t>    Infertility specialists operate under the assumption that they are doing no harm or at least minimizing harm by pursuing the greater good.  </a:t>
            </a:r>
          </a:p>
          <a:p>
            <a:pPr lvl="0">
              <a:buNone/>
            </a:pPr>
            <a:r>
              <a:rPr lang="en-US" sz="2800" dirty="0" smtClean="0"/>
              <a:t>    Reproductive technologies have limited success rates, the emotional state of the patient may be impacted negatively.  In some cases, it is difficult for doctors to successfully apply the “</a:t>
            </a:r>
            <a:r>
              <a:rPr lang="en-US" sz="2800" dirty="0" smtClean="0">
                <a:solidFill>
                  <a:srgbClr val="FF0000"/>
                </a:solidFill>
              </a:rPr>
              <a:t>do no harm principle</a:t>
            </a:r>
            <a:r>
              <a:rPr lang="en-US" sz="2800" dirty="0" smtClean="0"/>
              <a:t>”.</a:t>
            </a:r>
          </a:p>
          <a:p>
            <a:r>
              <a:rPr lang="en-US" sz="2800" dirty="0" smtClean="0"/>
              <a:t>Avoid causing injury or suffering to patients</a:t>
            </a:r>
          </a:p>
          <a:p>
            <a:r>
              <a:rPr lang="en-US" sz="2800" dirty="0" smtClean="0"/>
              <a:t>May conflict with </a:t>
            </a:r>
            <a:r>
              <a:rPr lang="en-US" sz="2800" dirty="0" smtClean="0">
                <a:hlinkClick r:id="rId2"/>
              </a:rPr>
              <a:t>beneficence</a:t>
            </a:r>
            <a:r>
              <a:rPr lang="en-US" sz="2800" dirty="0" smtClean="0"/>
              <a:t> </a:t>
            </a:r>
          </a:p>
          <a:p>
            <a:pPr lvl="0">
              <a:buNone/>
            </a:pPr>
            <a:endParaRPr lang="en-US" sz="28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Justice</a:t>
            </a:r>
            <a:endParaRPr lang="en-US" b="1" dirty="0"/>
          </a:p>
        </p:txBody>
      </p:sp>
      <p:sp>
        <p:nvSpPr>
          <p:cNvPr id="3" name="Content Placeholder 2"/>
          <p:cNvSpPr>
            <a:spLocks noGrp="1"/>
          </p:cNvSpPr>
          <p:nvPr>
            <p:ph idx="1"/>
          </p:nvPr>
        </p:nvSpPr>
        <p:spPr>
          <a:xfrm>
            <a:off x="457200" y="1143000"/>
            <a:ext cx="8229600" cy="4983163"/>
          </a:xfrm>
        </p:spPr>
        <p:txBody>
          <a:bodyPr>
            <a:normAutofit lnSpcReduction="10000"/>
          </a:bodyPr>
          <a:lstStyle/>
          <a:p>
            <a:endParaRPr lang="en-US" dirty="0" smtClean="0"/>
          </a:p>
          <a:p>
            <a:r>
              <a:rPr lang="en-US" dirty="0" smtClean="0"/>
              <a:t>Proper medical care ( Fair/Even handed)</a:t>
            </a:r>
          </a:p>
          <a:p>
            <a:r>
              <a:rPr lang="en-US" dirty="0" smtClean="0"/>
              <a:t>Respect for needs of the individual</a:t>
            </a:r>
          </a:p>
          <a:p>
            <a:r>
              <a:rPr lang="en-US" dirty="0" smtClean="0"/>
              <a:t>Respect for right of a person (economic, social , educational &amp; racial)</a:t>
            </a:r>
          </a:p>
          <a:p>
            <a:r>
              <a:rPr lang="en-US" dirty="0" smtClean="0"/>
              <a:t>Respect for merit: financial, political, social </a:t>
            </a:r>
          </a:p>
          <a:p>
            <a:r>
              <a:rPr lang="en-US" dirty="0" smtClean="0"/>
              <a:t>Treat patients fairly and </a:t>
            </a:r>
            <a:r>
              <a:rPr lang="en-US" dirty="0" smtClean="0">
                <a:solidFill>
                  <a:srgbClr val="FF0000"/>
                </a:solidFill>
              </a:rPr>
              <a:t>equitably</a:t>
            </a:r>
            <a:r>
              <a:rPr lang="en-US" dirty="0" smtClean="0"/>
              <a:t>.</a:t>
            </a:r>
          </a:p>
          <a:p>
            <a:r>
              <a:rPr lang="en-US" dirty="0" smtClean="0"/>
              <a:t>Equity is not the same as </a:t>
            </a:r>
            <a:r>
              <a:rPr lang="en-US" dirty="0" smtClean="0">
                <a:solidFill>
                  <a:srgbClr val="00B0F0"/>
                </a:solidFill>
              </a:rPr>
              <a:t>equality</a:t>
            </a:r>
            <a:r>
              <a:rPr lang="en-US" dirty="0" smtClean="0"/>
              <a:t>. </a:t>
            </a:r>
          </a:p>
          <a:p>
            <a:pPr>
              <a:buNone/>
            </a:pP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p:spPr>
        <p:txBody>
          <a:bodyPr>
            <a:normAutofit/>
          </a:bodyPr>
          <a:lstStyle/>
          <a:p>
            <a:pPr>
              <a:buNone/>
            </a:pPr>
            <a:r>
              <a:rPr lang="en-US" dirty="0" smtClean="0"/>
              <a:t>    </a:t>
            </a:r>
            <a:r>
              <a:rPr lang="en-US" b="1" dirty="0" smtClean="0"/>
              <a:t>JUSTICE</a:t>
            </a:r>
            <a:r>
              <a:rPr lang="en-US" dirty="0" smtClean="0"/>
              <a:t>:</a:t>
            </a:r>
          </a:p>
          <a:p>
            <a:pPr>
              <a:buNone/>
            </a:pPr>
            <a:r>
              <a:rPr lang="en-US" sz="2800" dirty="0" smtClean="0"/>
              <a:t>    The idea that the burdens and benefits of new or experimental treatments must be distributed equally among all groups in society.</a:t>
            </a:r>
          </a:p>
          <a:p>
            <a:pPr>
              <a:buNone/>
            </a:pPr>
            <a:r>
              <a:rPr lang="en-US" sz="2800" dirty="0" smtClean="0"/>
              <a:t>   Requires that procedures uphold the spirit of existing laws and are fair to all players involved.  </a:t>
            </a:r>
            <a:r>
              <a:rPr lang="en-US" sz="2800" dirty="0" smtClean="0">
                <a:solidFill>
                  <a:srgbClr val="FF0000"/>
                </a:solidFill>
              </a:rPr>
              <a:t>The health care provider must consider four main areas when evaluating justice</a:t>
            </a:r>
            <a:r>
              <a:rPr lang="en-US" sz="2800" dirty="0" smtClean="0"/>
              <a:t>: </a:t>
            </a:r>
          </a:p>
          <a:p>
            <a:r>
              <a:rPr lang="en-US" sz="2800" dirty="0" smtClean="0"/>
              <a:t>     fair distribution of scarce resources, </a:t>
            </a:r>
          </a:p>
          <a:p>
            <a:r>
              <a:rPr lang="en-US" sz="2800" dirty="0" smtClean="0"/>
              <a:t>     competing needs, </a:t>
            </a:r>
          </a:p>
          <a:p>
            <a:r>
              <a:rPr lang="en-US" sz="2800" dirty="0" smtClean="0"/>
              <a:t>     rights and obligations, and </a:t>
            </a:r>
          </a:p>
          <a:p>
            <a:r>
              <a:rPr lang="en-US" sz="2800" dirty="0" smtClean="0"/>
              <a:t>      potential conflicts with established legislation.  </a:t>
            </a:r>
          </a:p>
          <a:p>
            <a:pPr>
              <a:buNone/>
            </a:pPr>
            <a:r>
              <a:rPr lang="en-US" sz="2800" dirty="0" smtClean="0"/>
              <a:t>.</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user\Downloads\unnamed (1).jpg"/>
          <p:cNvPicPr>
            <a:picLocks noGrp="1" noChangeAspect="1" noChangeArrowheads="1"/>
          </p:cNvPicPr>
          <p:nvPr>
            <p:ph idx="1"/>
          </p:nvPr>
        </p:nvPicPr>
        <p:blipFill>
          <a:blip r:embed="rId2"/>
          <a:srcRect/>
          <a:stretch>
            <a:fillRect/>
          </a:stretch>
        </p:blipFill>
        <p:spPr bwMode="auto">
          <a:xfrm>
            <a:off x="457200" y="152400"/>
            <a:ext cx="8458200" cy="6705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Example</a:t>
            </a:r>
            <a:endParaRPr lang="en-US" b="1" dirty="0">
              <a:solidFill>
                <a:srgbClr val="FF0000"/>
              </a:solidFill>
            </a:endParaRPr>
          </a:p>
        </p:txBody>
      </p:sp>
      <p:sp>
        <p:nvSpPr>
          <p:cNvPr id="3" name="Content Placeholder 2"/>
          <p:cNvSpPr>
            <a:spLocks noGrp="1"/>
          </p:cNvSpPr>
          <p:nvPr>
            <p:ph idx="1"/>
          </p:nvPr>
        </p:nvSpPr>
        <p:spPr>
          <a:xfrm>
            <a:off x="228600" y="1371600"/>
            <a:ext cx="8458200" cy="5181600"/>
          </a:xfrm>
        </p:spPr>
        <p:txBody>
          <a:bodyPr>
            <a:normAutofit fontScale="92500" lnSpcReduction="10000"/>
          </a:bodyPr>
          <a:lstStyle/>
          <a:p>
            <a:pPr>
              <a:buNone/>
            </a:pPr>
            <a:r>
              <a:rPr lang="en-US" b="1" dirty="0" smtClean="0"/>
              <a:t>NG feeding in post CVD semi conscious patient</a:t>
            </a:r>
          </a:p>
          <a:p>
            <a:pPr>
              <a:buNone/>
            </a:pPr>
            <a:endParaRPr lang="en-US" b="1" dirty="0" smtClean="0"/>
          </a:p>
          <a:p>
            <a:pPr>
              <a:buNone/>
            </a:pPr>
            <a:r>
              <a:rPr lang="en-US" sz="2800" b="1" dirty="0" smtClean="0"/>
              <a:t>Autonomy</a:t>
            </a:r>
            <a:r>
              <a:rPr lang="en-US" sz="2800" dirty="0" smtClean="0"/>
              <a:t>: The patient wishes to be feed or not</a:t>
            </a:r>
          </a:p>
          <a:p>
            <a:pPr>
              <a:buNone/>
            </a:pPr>
            <a:endParaRPr lang="en-US" sz="2800" dirty="0" smtClean="0"/>
          </a:p>
          <a:p>
            <a:pPr lvl="0">
              <a:buNone/>
            </a:pPr>
            <a:r>
              <a:rPr lang="en-US" sz="2800" b="1" dirty="0" err="1" smtClean="0"/>
              <a:t>Beneficience</a:t>
            </a:r>
            <a:r>
              <a:rPr lang="en-US" sz="2800" b="1" dirty="0" smtClean="0"/>
              <a:t> and Non-</a:t>
            </a:r>
            <a:r>
              <a:rPr lang="en-US" sz="2800" b="1" dirty="0" err="1" smtClean="0"/>
              <a:t>maleficience</a:t>
            </a:r>
            <a:r>
              <a:rPr lang="en-US" sz="2800" b="1" dirty="0" smtClean="0"/>
              <a:t> : </a:t>
            </a:r>
          </a:p>
          <a:p>
            <a:r>
              <a:rPr lang="en-US" sz="2800" dirty="0" smtClean="0"/>
              <a:t>Feeding may improve nutritional status and aid recovery.</a:t>
            </a:r>
          </a:p>
          <a:p>
            <a:r>
              <a:rPr lang="en-US" sz="2800" dirty="0" smtClean="0"/>
              <a:t>Risk of complication from insertion of NG tube to Aspiration.</a:t>
            </a:r>
          </a:p>
          <a:p>
            <a:pPr>
              <a:buNone/>
            </a:pPr>
            <a:endParaRPr lang="en-US" sz="2800" dirty="0" smtClean="0"/>
          </a:p>
          <a:p>
            <a:pPr>
              <a:buNone/>
            </a:pPr>
            <a:r>
              <a:rPr lang="en-US" sz="2800" dirty="0" smtClean="0"/>
              <a:t> </a:t>
            </a:r>
            <a:r>
              <a:rPr lang="en-US" sz="2800" b="1" dirty="0" smtClean="0"/>
              <a:t>Justice : </a:t>
            </a:r>
            <a:r>
              <a:rPr lang="en-US" sz="2800" dirty="0" smtClean="0"/>
              <a:t>Heavy resource burden looking after NG feeding   patient in Hospital</a:t>
            </a:r>
          </a:p>
          <a:p>
            <a:pPr>
              <a:buNone/>
            </a:pPr>
            <a:endParaRPr lang="en-US" sz="2800" dirty="0" smtClean="0"/>
          </a:p>
          <a:p>
            <a:pPr>
              <a:buNone/>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Confidentiality</a:t>
            </a:r>
            <a:endParaRPr lang="en-US" b="1" dirty="0"/>
          </a:p>
        </p:txBody>
      </p:sp>
      <p:sp>
        <p:nvSpPr>
          <p:cNvPr id="3" name="Content Placeholder 2"/>
          <p:cNvSpPr>
            <a:spLocks noGrp="1"/>
          </p:cNvSpPr>
          <p:nvPr>
            <p:ph idx="1"/>
          </p:nvPr>
        </p:nvSpPr>
        <p:spPr>
          <a:xfrm>
            <a:off x="457200" y="1219200"/>
            <a:ext cx="8229600" cy="5257800"/>
          </a:xfrm>
        </p:spPr>
        <p:txBody>
          <a:bodyPr/>
          <a:lstStyle/>
          <a:p>
            <a:endParaRPr lang="en-US" dirty="0" smtClean="0"/>
          </a:p>
          <a:p>
            <a:r>
              <a:rPr lang="en-US" dirty="0" smtClean="0"/>
              <a:t>Confidentiality is a </a:t>
            </a:r>
            <a:r>
              <a:rPr lang="en-US" dirty="0" smtClean="0">
                <a:solidFill>
                  <a:srgbClr val="FF0000"/>
                </a:solidFill>
              </a:rPr>
              <a:t>implied</a:t>
            </a:r>
            <a:r>
              <a:rPr lang="en-US" dirty="0" smtClean="0"/>
              <a:t> contract necessary for doctor patient relationship.</a:t>
            </a:r>
          </a:p>
          <a:p>
            <a:r>
              <a:rPr lang="en-US" dirty="0" smtClean="0"/>
              <a:t> Without it patient’s autonomy and privacy is compromised.</a:t>
            </a:r>
          </a:p>
          <a:p>
            <a:r>
              <a:rPr lang="en-US" dirty="0" smtClean="0">
                <a:solidFill>
                  <a:srgbClr val="FF0000"/>
                </a:solidFill>
              </a:rPr>
              <a:t>Trust</a:t>
            </a:r>
            <a:r>
              <a:rPr lang="en-US" dirty="0" smtClean="0"/>
              <a:t> is lost and </a:t>
            </a:r>
            <a:r>
              <a:rPr lang="en-US" dirty="0" smtClean="0">
                <a:solidFill>
                  <a:srgbClr val="FF0000"/>
                </a:solidFill>
              </a:rPr>
              <a:t>relationship</a:t>
            </a:r>
            <a:r>
              <a:rPr lang="en-US" dirty="0" smtClean="0"/>
              <a:t> </a:t>
            </a:r>
            <a:r>
              <a:rPr lang="en-US" dirty="0" err="1" smtClean="0"/>
              <a:t>weakend</a:t>
            </a:r>
            <a:r>
              <a:rPr lang="en-US"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to breach Confidentiality</a:t>
            </a:r>
            <a:endParaRPr lang="en-US" b="1" dirty="0"/>
          </a:p>
        </p:txBody>
      </p:sp>
      <p:sp>
        <p:nvSpPr>
          <p:cNvPr id="3" name="Content Placeholder 2"/>
          <p:cNvSpPr>
            <a:spLocks noGrp="1"/>
          </p:cNvSpPr>
          <p:nvPr>
            <p:ph idx="1"/>
          </p:nvPr>
        </p:nvSpPr>
        <p:spPr>
          <a:xfrm>
            <a:off x="457200" y="1219200"/>
            <a:ext cx="8229600" cy="4906963"/>
          </a:xfrm>
        </p:spPr>
        <p:txBody>
          <a:bodyPr/>
          <a:lstStyle/>
          <a:p>
            <a:r>
              <a:rPr lang="en-US" dirty="0" err="1" smtClean="0"/>
              <a:t>Notifiable</a:t>
            </a:r>
            <a:r>
              <a:rPr lang="en-US" dirty="0" smtClean="0"/>
              <a:t> diseases</a:t>
            </a:r>
          </a:p>
          <a:p>
            <a:r>
              <a:rPr lang="en-US" dirty="0" smtClean="0"/>
              <a:t>Drug addiction</a:t>
            </a:r>
          </a:p>
          <a:p>
            <a:r>
              <a:rPr lang="en-US" dirty="0" smtClean="0"/>
              <a:t>Abortion</a:t>
            </a:r>
          </a:p>
          <a:p>
            <a:r>
              <a:rPr lang="en-US" dirty="0" smtClean="0"/>
              <a:t>IVF</a:t>
            </a:r>
          </a:p>
          <a:p>
            <a:r>
              <a:rPr lang="en-US" dirty="0" smtClean="0"/>
              <a:t>Organ transplant</a:t>
            </a:r>
          </a:p>
          <a:p>
            <a:r>
              <a:rPr lang="en-US" dirty="0" smtClean="0"/>
              <a:t>Birth and deaths</a:t>
            </a:r>
          </a:p>
          <a:p>
            <a:r>
              <a:rPr lang="en-US" dirty="0" smtClean="0"/>
              <a:t>Police/Court -- request/Order</a:t>
            </a:r>
          </a:p>
          <a:p>
            <a:r>
              <a:rPr lang="en-US" dirty="0" smtClean="0"/>
              <a:t>Apprehension or prosecution of terrorists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Negligence</a:t>
            </a:r>
            <a:endParaRPr lang="en-US" b="1" dirty="0"/>
          </a:p>
        </p:txBody>
      </p:sp>
      <p:sp>
        <p:nvSpPr>
          <p:cNvPr id="3" name="Content Placeholder 2"/>
          <p:cNvSpPr>
            <a:spLocks noGrp="1"/>
          </p:cNvSpPr>
          <p:nvPr>
            <p:ph idx="1"/>
          </p:nvPr>
        </p:nvSpPr>
        <p:spPr>
          <a:xfrm>
            <a:off x="457200" y="1219200"/>
            <a:ext cx="8229600" cy="5410200"/>
          </a:xfrm>
        </p:spPr>
        <p:txBody>
          <a:bodyPr/>
          <a:lstStyle/>
          <a:p>
            <a:pPr>
              <a:buNone/>
            </a:pPr>
            <a:endParaRPr lang="en-US" dirty="0" smtClean="0"/>
          </a:p>
          <a:p>
            <a:pPr>
              <a:buNone/>
            </a:pPr>
            <a:r>
              <a:rPr lang="en-US" b="1" dirty="0" smtClean="0"/>
              <a:t>This is the commonest reason for a Doctor to go to Court.</a:t>
            </a:r>
          </a:p>
          <a:p>
            <a:pPr>
              <a:buNone/>
            </a:pPr>
            <a:endParaRPr lang="en-US" b="1" dirty="0" smtClean="0"/>
          </a:p>
          <a:p>
            <a:pPr marL="514350" indent="-514350">
              <a:buAutoNum type="arabicPeriod"/>
            </a:pPr>
            <a:r>
              <a:rPr lang="en-US" sz="2800" dirty="0" smtClean="0"/>
              <a:t>Breach of appropriate standard care: The doctor is not negligent if he or she acted in accordance with a </a:t>
            </a:r>
            <a:r>
              <a:rPr lang="en-US" sz="2800" dirty="0" smtClean="0">
                <a:solidFill>
                  <a:srgbClr val="FF0000"/>
                </a:solidFill>
              </a:rPr>
              <a:t>responsible / reasonable/ respectable body of medical opinion.</a:t>
            </a:r>
          </a:p>
          <a:p>
            <a:pPr marL="514350" indent="-514350">
              <a:buAutoNum type="arabicPeriod"/>
            </a:pPr>
            <a:r>
              <a:rPr lang="en-US" sz="2800" dirty="0" smtClean="0"/>
              <a:t>Breach of the duty of care caused harm</a:t>
            </a:r>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smtClean="0">
                <a:solidFill>
                  <a:srgbClr val="FF0000"/>
                </a:solidFill>
              </a:rPr>
              <a:t>Modern Ethics in Current Use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28600" y="1066800"/>
            <a:ext cx="8610600" cy="5486400"/>
          </a:xfrm>
        </p:spPr>
        <p:txBody>
          <a:bodyPr/>
          <a:lstStyle/>
          <a:p>
            <a:pPr>
              <a:buNone/>
            </a:pPr>
            <a:endParaRPr lang="en-US" dirty="0" smtClean="0"/>
          </a:p>
          <a:p>
            <a:pPr>
              <a:buNone/>
            </a:pPr>
            <a:r>
              <a:rPr lang="en-US" dirty="0" smtClean="0"/>
              <a:t>   Today, the principles and values of medical ethics have achieved a great deal of acceptance within the medical community. The field can be roughly divided into </a:t>
            </a:r>
            <a:r>
              <a:rPr lang="en-US" dirty="0" smtClean="0">
                <a:solidFill>
                  <a:srgbClr val="FF0000"/>
                </a:solidFill>
              </a:rPr>
              <a:t>four areas</a:t>
            </a:r>
            <a:r>
              <a:rPr lang="en-US" dirty="0" smtClean="0"/>
              <a:t>: </a:t>
            </a:r>
          </a:p>
          <a:p>
            <a:pPr>
              <a:buNone/>
            </a:pPr>
            <a:r>
              <a:rPr lang="en-US" dirty="0" smtClean="0"/>
              <a:t>    </a:t>
            </a:r>
            <a:r>
              <a:rPr lang="en-US" dirty="0" smtClean="0">
                <a:solidFill>
                  <a:srgbClr val="00B0F0"/>
                </a:solidFill>
              </a:rPr>
              <a:t>hospital ethics, </a:t>
            </a:r>
          </a:p>
          <a:p>
            <a:pPr>
              <a:buNone/>
            </a:pPr>
            <a:r>
              <a:rPr lang="en-US" dirty="0" smtClean="0">
                <a:solidFill>
                  <a:srgbClr val="00B0F0"/>
                </a:solidFill>
              </a:rPr>
              <a:t>    ethics at private practices, </a:t>
            </a:r>
          </a:p>
          <a:p>
            <a:pPr>
              <a:buNone/>
            </a:pPr>
            <a:r>
              <a:rPr lang="en-US" dirty="0" smtClean="0">
                <a:solidFill>
                  <a:srgbClr val="00B0F0"/>
                </a:solidFill>
              </a:rPr>
              <a:t>    clinical research ethics,  </a:t>
            </a:r>
          </a:p>
          <a:p>
            <a:pPr>
              <a:buNone/>
            </a:pPr>
            <a:r>
              <a:rPr lang="en-US" dirty="0" smtClean="0">
                <a:solidFill>
                  <a:srgbClr val="00B0F0"/>
                </a:solidFill>
              </a:rPr>
              <a:t>    ethics in public health.</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user\Downloads\ed7326924c204859e0af35160ff89599.jpg"/>
          <p:cNvPicPr>
            <a:picLocks noGrp="1" noChangeAspect="1" noChangeArrowheads="1"/>
          </p:cNvPicPr>
          <p:nvPr>
            <p:ph type="pic" idx="1"/>
          </p:nvPr>
        </p:nvPicPr>
        <p:blipFill>
          <a:blip r:embed="rId2"/>
          <a:srcRect/>
          <a:stretch>
            <a:fillRect/>
          </a:stretch>
        </p:blipFill>
        <p:spPr bwMode="auto">
          <a:xfrm>
            <a:off x="0" y="0"/>
            <a:ext cx="8991600" cy="67055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Hospital Ethics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a:buNone/>
            </a:pPr>
            <a:endParaRPr lang="en-US" dirty="0" smtClean="0"/>
          </a:p>
          <a:p>
            <a:r>
              <a:rPr lang="en-US" dirty="0" smtClean="0"/>
              <a:t>Much of modern ethics concerns itself with inpatient matters. Many of the most pressing ethical issues, such as </a:t>
            </a:r>
            <a:r>
              <a:rPr lang="en-US" dirty="0" smtClean="0">
                <a:solidFill>
                  <a:srgbClr val="FF0000"/>
                </a:solidFill>
              </a:rPr>
              <a:t>withdrawal of treatment </a:t>
            </a:r>
            <a:r>
              <a:rPr lang="en-US" dirty="0" smtClean="0"/>
              <a:t>for dying patients and </a:t>
            </a:r>
            <a:r>
              <a:rPr lang="en-US" dirty="0" smtClean="0">
                <a:solidFill>
                  <a:srgbClr val="FF0000"/>
                </a:solidFill>
              </a:rPr>
              <a:t>informed consent </a:t>
            </a:r>
            <a:r>
              <a:rPr lang="en-US" dirty="0" smtClean="0"/>
              <a:t>for procedures, primarily take place in the hospital.</a:t>
            </a:r>
          </a:p>
          <a:p>
            <a:r>
              <a:rPr lang="en-US" dirty="0" smtClean="0"/>
              <a:t>This is why almost every large hospital today has an ethics committee, but hospital ethics committees are a relatively new phenomenon.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Ethics in Private Practices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Whereas physicians in hospitals face high-profile issues, such as end-of-life decisions or the use of novel experimental treatments, private practices face such issues as cultural sensitivity, professional responsibility, distribution of resources, and time constraints on appointments.</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Clinical Research Ethics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    Obtaining informed consent from research participants is the single greatest ethical issue in medical research. Investigators are asking participants to take a risk, primarily to benefit someone else. </a:t>
            </a:r>
          </a:p>
          <a:p>
            <a:r>
              <a:rPr lang="en-US" dirty="0" smtClean="0"/>
              <a:t>    Potential participants sign up often because they think they're going to get a new cure—even though they will often see little or no benefit, at least in early trials.</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Clinical research is a closely monitored activity. The organization doing the research is required to set up an institutional review board (IRB), a group of peers who are not supposed to benefit financially if the study is successful. ( </a:t>
            </a:r>
            <a:r>
              <a:rPr lang="en-US" dirty="0" smtClean="0">
                <a:solidFill>
                  <a:srgbClr val="FF0000"/>
                </a:solidFill>
              </a:rPr>
              <a:t>Conflict of Interest)</a:t>
            </a:r>
          </a:p>
          <a:p>
            <a:r>
              <a:rPr lang="en-US" dirty="0" smtClean="0"/>
              <a:t>Informed consent documents must thoroughly describe the risks and benefits, but they can't be so long that research participants can't easily read through them, and they can't use terms that the participants don't understand</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Ethics in Public Health</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A great deal of medical ethics has to do with public health. This is territory </a:t>
            </a:r>
            <a:r>
              <a:rPr lang="en-US" dirty="0" err="1" smtClean="0"/>
              <a:t>riven</a:t>
            </a:r>
            <a:r>
              <a:rPr lang="en-US" dirty="0" smtClean="0"/>
              <a:t> with ethical pitfalls, involving such issues as preventing disease, prolonging life, and promoting health through organized efforts</a:t>
            </a:r>
          </a:p>
          <a:p>
            <a:r>
              <a:rPr lang="en-US" dirty="0" smtClean="0"/>
              <a:t>Public health authorities deal with such problems as </a:t>
            </a:r>
            <a:r>
              <a:rPr lang="en-US" dirty="0" smtClean="0">
                <a:hlinkClick r:id="rId2"/>
              </a:rPr>
              <a:t>flu</a:t>
            </a:r>
            <a:r>
              <a:rPr lang="en-US" dirty="0" smtClean="0"/>
              <a:t> epidemics, </a:t>
            </a:r>
            <a:r>
              <a:rPr lang="en-US" dirty="0" smtClean="0">
                <a:hlinkClick r:id="rId3"/>
              </a:rPr>
              <a:t>drug abuse</a:t>
            </a:r>
            <a:r>
              <a:rPr lang="en-US" dirty="0" smtClean="0"/>
              <a:t>, providing mental health services, monitoring children for health issues at birth, and the cost of healthcare.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confidentiality.jpg"/>
          <p:cNvPicPr>
            <a:picLocks noGrp="1" noChangeAspect="1" noChangeArrowheads="1"/>
          </p:cNvPicPr>
          <p:nvPr>
            <p:ph idx="1"/>
          </p:nvPr>
        </p:nvPicPr>
        <p:blipFill>
          <a:blip r:embed="rId2"/>
          <a:srcRect/>
          <a:stretch>
            <a:fillRect/>
          </a:stretch>
        </p:blipFill>
        <p:spPr bwMode="auto">
          <a:xfrm>
            <a:off x="457200" y="228600"/>
            <a:ext cx="8153400" cy="6477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sz="3100" b="1" dirty="0" smtClean="0"/>
              <a:t>principles incorporate the characteristics and values that most people associate with ethical behavior.</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458200" cy="4373563"/>
          </a:xfrm>
        </p:spPr>
        <p:txBody>
          <a:bodyPr>
            <a:normAutofit/>
          </a:bodyPr>
          <a:lstStyle/>
          <a:p>
            <a:pPr lvl="0"/>
            <a:r>
              <a:rPr lang="en-US" sz="2800" dirty="0" smtClean="0"/>
              <a:t>HONESTY. ...</a:t>
            </a:r>
          </a:p>
          <a:p>
            <a:pPr lvl="0"/>
            <a:r>
              <a:rPr lang="en-US" sz="2800" dirty="0" smtClean="0"/>
              <a:t>INTEGRITY. ...</a:t>
            </a:r>
          </a:p>
          <a:p>
            <a:pPr lvl="0"/>
            <a:r>
              <a:rPr lang="en-US" sz="2800" dirty="0" smtClean="0"/>
              <a:t>PROMISE-KEEPING &amp; TRUSTWORTHINESS. ...</a:t>
            </a:r>
          </a:p>
          <a:p>
            <a:pPr lvl="0"/>
            <a:r>
              <a:rPr lang="en-US" sz="2800" dirty="0" smtClean="0"/>
              <a:t>LOYALTY. ...</a:t>
            </a:r>
          </a:p>
          <a:p>
            <a:pPr lvl="0"/>
            <a:r>
              <a:rPr lang="en-US" sz="2800" dirty="0" smtClean="0"/>
              <a:t>FAIRNESS. ...</a:t>
            </a:r>
          </a:p>
          <a:p>
            <a:pPr lvl="0"/>
            <a:r>
              <a:rPr lang="en-US" sz="2800" dirty="0" smtClean="0"/>
              <a:t>CONCERN FOR OTHERS. ...</a:t>
            </a:r>
          </a:p>
          <a:p>
            <a:pPr lvl="0"/>
            <a:r>
              <a:rPr lang="en-US" sz="2800" dirty="0" smtClean="0"/>
              <a:t>RESPECT FOR OTHERS. ...</a:t>
            </a:r>
          </a:p>
          <a:p>
            <a:pPr lvl="0"/>
            <a:r>
              <a:rPr lang="en-US" sz="2800" dirty="0" smtClean="0"/>
              <a:t>LAW ABIDING.</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Case- 1</a:t>
            </a:r>
            <a:endParaRPr lang="en-US" dirty="0">
              <a:solidFill>
                <a:srgbClr val="FF0000"/>
              </a:solidFill>
            </a:endParaRPr>
          </a:p>
        </p:txBody>
      </p:sp>
      <p:sp>
        <p:nvSpPr>
          <p:cNvPr id="3" name="Content Placeholder 2"/>
          <p:cNvSpPr>
            <a:spLocks noGrp="1"/>
          </p:cNvSpPr>
          <p:nvPr>
            <p:ph idx="1"/>
          </p:nvPr>
        </p:nvSpPr>
        <p:spPr>
          <a:xfrm>
            <a:off x="457200" y="1295400"/>
            <a:ext cx="8229600" cy="5257800"/>
          </a:xfrm>
        </p:spPr>
        <p:txBody>
          <a:bodyPr>
            <a:normAutofit/>
          </a:bodyPr>
          <a:lstStyle/>
          <a:p>
            <a:pPr>
              <a:buNone/>
            </a:pPr>
            <a:r>
              <a:rPr lang="en-US" sz="2400" dirty="0" smtClean="0"/>
              <a:t>     </a:t>
            </a:r>
            <a:r>
              <a:rPr lang="en-US" sz="2800" dirty="0" smtClean="0"/>
              <a:t>A 30- year-old bank officer presented to physician with fever for 6 weeks and weight loss. There was no cough. Routine investigations and CXR were indecisive. She has been asked to do further tests as because there was bilateral </a:t>
            </a:r>
            <a:r>
              <a:rPr lang="en-US" sz="2800" dirty="0" err="1" smtClean="0"/>
              <a:t>hilar</a:t>
            </a:r>
            <a:r>
              <a:rPr lang="en-US" sz="2800" dirty="0" smtClean="0"/>
              <a:t> </a:t>
            </a:r>
            <a:r>
              <a:rPr lang="en-US" sz="2800" dirty="0" err="1" smtClean="0"/>
              <a:t>lymphadenopathy</a:t>
            </a:r>
            <a:r>
              <a:rPr lang="en-US" sz="2800" dirty="0" smtClean="0"/>
              <a:t>. Patient become gloomy as she went on searching  Google about her present situation. She had been asked for </a:t>
            </a:r>
            <a:r>
              <a:rPr lang="en-US" sz="2800" dirty="0" err="1" smtClean="0"/>
              <a:t>mediastinal</a:t>
            </a:r>
            <a:r>
              <a:rPr lang="en-US" sz="2800" dirty="0" smtClean="0"/>
              <a:t> LN biopsy. Unfortunately histopathology and immune </a:t>
            </a:r>
            <a:r>
              <a:rPr lang="en-US" sz="2800" dirty="0" err="1" smtClean="0"/>
              <a:t>histocyto</a:t>
            </a:r>
            <a:r>
              <a:rPr lang="en-US" sz="2800" dirty="0" smtClean="0"/>
              <a:t> chemistry </a:t>
            </a:r>
            <a:r>
              <a:rPr lang="en-US" sz="2800" dirty="0" err="1" smtClean="0"/>
              <a:t>confimed</a:t>
            </a:r>
            <a:r>
              <a:rPr lang="en-US" sz="2800" dirty="0" smtClean="0"/>
              <a:t> as </a:t>
            </a:r>
            <a:r>
              <a:rPr lang="en-US" sz="2800" dirty="0" err="1" smtClean="0"/>
              <a:t>Hodgekin’s</a:t>
            </a:r>
            <a:r>
              <a:rPr lang="en-US" sz="2800" dirty="0" smtClean="0"/>
              <a:t> Lymphoma. </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Patient’s Thoughts/ Concern</a:t>
            </a:r>
            <a:endParaRPr lang="en-US" b="1" dirty="0"/>
          </a:p>
        </p:txBody>
      </p:sp>
      <p:sp>
        <p:nvSpPr>
          <p:cNvPr id="3" name="Content Placeholder 2"/>
          <p:cNvSpPr>
            <a:spLocks noGrp="1"/>
          </p:cNvSpPr>
          <p:nvPr>
            <p:ph idx="1"/>
          </p:nvPr>
        </p:nvSpPr>
        <p:spPr/>
        <p:txBody>
          <a:bodyPr/>
          <a:lstStyle/>
          <a:p>
            <a:pPr>
              <a:buNone/>
            </a:pPr>
            <a:r>
              <a:rPr lang="en-US" dirty="0" smtClean="0"/>
              <a:t>  Is this cancer? </a:t>
            </a:r>
          </a:p>
          <a:p>
            <a:pPr>
              <a:buNone/>
            </a:pPr>
            <a:r>
              <a:rPr lang="en-US" dirty="0" smtClean="0"/>
              <a:t>   If so How long I can live with this. </a:t>
            </a:r>
          </a:p>
          <a:p>
            <a:pPr>
              <a:buNone/>
            </a:pPr>
            <a:r>
              <a:rPr lang="en-US" dirty="0" smtClean="0"/>
              <a:t>   Is there any best opted treatment ?</a:t>
            </a:r>
          </a:p>
          <a:p>
            <a:pPr>
              <a:buNone/>
            </a:pPr>
            <a:r>
              <a:rPr lang="en-US" dirty="0" smtClean="0"/>
              <a:t>   Can it affect my </a:t>
            </a:r>
            <a:r>
              <a:rPr lang="en-US" dirty="0" err="1" smtClean="0"/>
              <a:t>fiancee</a:t>
            </a:r>
            <a:r>
              <a:rPr lang="en-US" dirty="0" smtClean="0"/>
              <a:t> ?</a:t>
            </a:r>
          </a:p>
          <a:p>
            <a:pPr>
              <a:buNone/>
            </a:pPr>
            <a:r>
              <a:rPr lang="en-US" dirty="0" smtClean="0"/>
              <a:t>   My Aunt died of cancer. She had so much pain doctor could not able to do anything to help.</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Breaking Bad News</a:t>
            </a:r>
            <a:endParaRPr lang="en-US" b="1" dirty="0"/>
          </a:p>
        </p:txBody>
      </p:sp>
      <p:sp>
        <p:nvSpPr>
          <p:cNvPr id="3" name="Content Placeholder 2"/>
          <p:cNvSpPr>
            <a:spLocks noGrp="1"/>
          </p:cNvSpPr>
          <p:nvPr>
            <p:ph idx="1"/>
          </p:nvPr>
        </p:nvSpPr>
        <p:spPr>
          <a:xfrm>
            <a:off x="457200" y="1219200"/>
            <a:ext cx="8229600" cy="5105400"/>
          </a:xfrm>
        </p:spPr>
        <p:txBody>
          <a:bodyPr/>
          <a:lstStyle/>
          <a:p>
            <a:pPr marL="514350" indent="-514350">
              <a:buAutoNum type="arabicPeriod"/>
            </a:pPr>
            <a:endParaRPr lang="en-US" dirty="0" smtClean="0"/>
          </a:p>
          <a:p>
            <a:pPr marL="514350" indent="-514350">
              <a:buAutoNum type="arabicPeriod"/>
            </a:pPr>
            <a:endParaRPr lang="en-US" dirty="0" smtClean="0"/>
          </a:p>
          <a:p>
            <a:pPr marL="514350" indent="-514350">
              <a:buAutoNum type="arabicPeriod"/>
            </a:pPr>
            <a:r>
              <a:rPr lang="en-US" dirty="0" smtClean="0"/>
              <a:t>Conduct of Interview</a:t>
            </a:r>
          </a:p>
          <a:p>
            <a:pPr marL="514350" indent="-514350">
              <a:buAutoNum type="arabicPeriod"/>
            </a:pPr>
            <a:r>
              <a:rPr lang="en-US" dirty="0" smtClean="0"/>
              <a:t> Exploration and problem negotiation</a:t>
            </a:r>
          </a:p>
          <a:p>
            <a:pPr marL="514350" indent="-514350">
              <a:buAutoNum type="arabicPeriod"/>
            </a:pPr>
            <a:r>
              <a:rPr lang="en-US" dirty="0" smtClean="0"/>
              <a:t> Communication, Ethics and Law</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38800"/>
            <a:ext cx="8077200" cy="457200"/>
          </a:xfrm>
        </p:spPr>
        <p:txBody>
          <a:bodyPr>
            <a:normAutofit/>
          </a:bodyPr>
          <a:lstStyle/>
          <a:p>
            <a:r>
              <a:rPr lang="en-US" sz="2400" dirty="0" smtClean="0"/>
              <a:t>             Aristotle, Father of </a:t>
            </a:r>
            <a:r>
              <a:rPr lang="en-US" sz="2400" dirty="0" smtClean="0"/>
              <a:t>Ethics </a:t>
            </a:r>
            <a:r>
              <a:rPr lang="en-US" sz="2400" dirty="0" smtClean="0"/>
              <a:t>(382-322 BC)</a:t>
            </a:r>
            <a:endParaRPr lang="en-US" sz="2400" dirty="0"/>
          </a:p>
        </p:txBody>
      </p:sp>
      <p:pic>
        <p:nvPicPr>
          <p:cNvPr id="79874" name="Picture 2" descr="C:\Users\user\Downloads\aristotle-2.jpg"/>
          <p:cNvPicPr>
            <a:picLocks noGrp="1" noChangeAspect="1" noChangeArrowheads="1"/>
          </p:cNvPicPr>
          <p:nvPr>
            <p:ph type="pic" idx="1"/>
          </p:nvPr>
        </p:nvPicPr>
        <p:blipFill>
          <a:blip r:embed="rId2"/>
          <a:srcRect l="5556" r="5556"/>
          <a:stretch>
            <a:fillRect/>
          </a:stretch>
        </p:blipFill>
        <p:spPr bwMode="auto">
          <a:xfrm>
            <a:off x="609600" y="381000"/>
            <a:ext cx="7848600" cy="5029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 of Interview</a:t>
            </a:r>
            <a:br>
              <a:rPr lang="en-US" dirty="0" smtClean="0"/>
            </a:br>
            <a:endParaRPr lang="en-US" dirty="0"/>
          </a:p>
        </p:txBody>
      </p:sp>
      <p:sp>
        <p:nvSpPr>
          <p:cNvPr id="3" name="Content Placeholder 2"/>
          <p:cNvSpPr>
            <a:spLocks noGrp="1"/>
          </p:cNvSpPr>
          <p:nvPr>
            <p:ph idx="1"/>
          </p:nvPr>
        </p:nvSpPr>
        <p:spPr/>
        <p:txBody>
          <a:bodyPr/>
          <a:lstStyle/>
          <a:p>
            <a:r>
              <a:rPr lang="en-US" dirty="0" smtClean="0"/>
              <a:t>Introduce yourself to patient</a:t>
            </a:r>
          </a:p>
          <a:p>
            <a:r>
              <a:rPr lang="en-US" dirty="0" smtClean="0"/>
              <a:t>Room should be quiet and comfortable. Allow parents / partner</a:t>
            </a:r>
          </a:p>
          <a:p>
            <a:r>
              <a:rPr lang="en-US" dirty="0" smtClean="0"/>
              <a:t>How are you after biopsy ?</a:t>
            </a:r>
          </a:p>
          <a:p>
            <a:r>
              <a:rPr lang="en-US" dirty="0" smtClean="0"/>
              <a:t>Whether she knows about the </a:t>
            </a:r>
            <a:r>
              <a:rPr lang="en-US" dirty="0" err="1" smtClean="0"/>
              <a:t>Dx</a:t>
            </a:r>
            <a:endParaRPr lang="en-US" dirty="0" smtClean="0"/>
          </a:p>
          <a:p>
            <a:r>
              <a:rPr lang="en-US" dirty="0" smtClean="0"/>
              <a:t>Tell her the </a:t>
            </a:r>
            <a:r>
              <a:rPr lang="en-US" dirty="0" err="1" smtClean="0"/>
              <a:t>Dx</a:t>
            </a:r>
            <a:r>
              <a:rPr lang="en-US" dirty="0" smtClean="0"/>
              <a:t> and give a pause.(</a:t>
            </a:r>
            <a:r>
              <a:rPr lang="en-US" dirty="0" smtClean="0">
                <a:solidFill>
                  <a:srgbClr val="FF0000"/>
                </a:solidFill>
              </a:rPr>
              <a:t>Truth telling</a:t>
            </a:r>
            <a:r>
              <a:rPr lang="en-US" dirty="0" smtClean="0"/>
              <a:t>)</a:t>
            </a:r>
          </a:p>
          <a:p>
            <a:r>
              <a:rPr lang="en-US" dirty="0" smtClean="0"/>
              <a:t>Ask her if she knows about HL and wait for response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normAutofit/>
          </a:bodyPr>
          <a:lstStyle/>
          <a:p>
            <a:r>
              <a:rPr lang="en-US" sz="2800" dirty="0" smtClean="0"/>
              <a:t>When timing is right acknowledge that it must be a big shock for her</a:t>
            </a:r>
          </a:p>
          <a:p>
            <a:r>
              <a:rPr lang="en-US" sz="2800" dirty="0" smtClean="0"/>
              <a:t>Reassure that there are specialist where well established treatments available</a:t>
            </a:r>
          </a:p>
          <a:p>
            <a:r>
              <a:rPr lang="en-US" sz="2800" dirty="0" smtClean="0"/>
              <a:t>She may believe that having cancer means dying in agony so it is important to dispel the myths </a:t>
            </a:r>
            <a:r>
              <a:rPr lang="en-US" sz="2800" dirty="0" smtClean="0">
                <a:solidFill>
                  <a:srgbClr val="FF0000"/>
                </a:solidFill>
              </a:rPr>
              <a:t>( Concern)       </a:t>
            </a:r>
          </a:p>
          <a:p>
            <a:r>
              <a:rPr lang="en-US" sz="2800" dirty="0" smtClean="0"/>
              <a:t>Tell her that you will refer her to </a:t>
            </a:r>
            <a:r>
              <a:rPr lang="en-US" sz="2800" dirty="0" err="1" smtClean="0"/>
              <a:t>haemato</a:t>
            </a:r>
            <a:r>
              <a:rPr lang="en-US" sz="2800" dirty="0" smtClean="0"/>
              <a:t>-oncologist for proper treatment</a:t>
            </a:r>
          </a:p>
          <a:p>
            <a:r>
              <a:rPr lang="en-US" sz="2800" dirty="0" smtClean="0"/>
              <a:t>At all times allow her to make her own comments</a:t>
            </a:r>
          </a:p>
          <a:p>
            <a:r>
              <a:rPr lang="en-US" sz="2800" dirty="0" smtClean="0"/>
              <a:t>Listen empathetically to all her concern</a:t>
            </a:r>
          </a:p>
          <a:p>
            <a:pPr>
              <a:buNone/>
            </a:pPr>
            <a:endParaRPr lang="en-US"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Exploration and problem negotiation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endParaRPr lang="en-US" sz="2800" dirty="0" smtClean="0"/>
          </a:p>
          <a:p>
            <a:r>
              <a:rPr lang="en-US" sz="2800" dirty="0" smtClean="0"/>
              <a:t>Make a good rapport with the patient</a:t>
            </a:r>
          </a:p>
          <a:p>
            <a:r>
              <a:rPr lang="en-US" sz="2800" dirty="0" smtClean="0"/>
              <a:t>Tell clearly the biopsy report with compassion and check her understanding</a:t>
            </a:r>
          </a:p>
          <a:p>
            <a:r>
              <a:rPr lang="en-US" sz="2800" dirty="0" smtClean="0"/>
              <a:t>Give time to absorb the news and to ask question to you</a:t>
            </a:r>
          </a:p>
          <a:p>
            <a:r>
              <a:rPr lang="en-US" sz="2800" dirty="0" smtClean="0"/>
              <a:t>Tell her what will happen next</a:t>
            </a:r>
          </a:p>
          <a:p>
            <a:r>
              <a:rPr lang="en-US" sz="2800" dirty="0" smtClean="0"/>
              <a:t>Give as much information as she feels able to cope even in writings.</a:t>
            </a: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smtClean="0"/>
              <a:t> Communication, Ethics and Law</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smtClean="0"/>
              <a:t>Make sure that you are not breaking bad news to a wrong person. (</a:t>
            </a:r>
            <a:r>
              <a:rPr lang="en-US" dirty="0" smtClean="0">
                <a:solidFill>
                  <a:srgbClr val="FF0000"/>
                </a:solidFill>
              </a:rPr>
              <a:t>autonomy/</a:t>
            </a:r>
            <a:r>
              <a:rPr lang="en-US" dirty="0" err="1" smtClean="0">
                <a:solidFill>
                  <a:srgbClr val="FF0000"/>
                </a:solidFill>
              </a:rPr>
              <a:t>cofidentiality</a:t>
            </a:r>
            <a:r>
              <a:rPr lang="en-US" dirty="0" smtClean="0"/>
              <a:t>)</a:t>
            </a:r>
          </a:p>
          <a:p>
            <a:r>
              <a:rPr lang="en-US" dirty="0" smtClean="0"/>
              <a:t> If you are not the right person to treat refer to a relevant specialist( </a:t>
            </a:r>
            <a:r>
              <a:rPr lang="en-US" dirty="0" smtClean="0">
                <a:solidFill>
                  <a:srgbClr val="FF0000"/>
                </a:solidFill>
              </a:rPr>
              <a:t>Law</a:t>
            </a:r>
            <a:r>
              <a:rPr lang="en-US" dirty="0" smtClean="0"/>
              <a:t>)</a:t>
            </a:r>
          </a:p>
          <a:p>
            <a:r>
              <a:rPr lang="en-US" dirty="0" smtClean="0"/>
              <a:t>Keep in mind followings could be the reactions from the patient</a:t>
            </a:r>
          </a:p>
          <a:p>
            <a:pPr>
              <a:buNone/>
            </a:pPr>
            <a:r>
              <a:rPr lang="en-US" dirty="0" smtClean="0"/>
              <a:t>      a. Immediate: Numb/Denial</a:t>
            </a:r>
          </a:p>
          <a:p>
            <a:pPr>
              <a:buNone/>
            </a:pPr>
            <a:r>
              <a:rPr lang="en-US" dirty="0" smtClean="0"/>
              <a:t>                                Are you sure about the </a:t>
            </a:r>
            <a:r>
              <a:rPr lang="en-US" dirty="0" err="1" smtClean="0"/>
              <a:t>Dx</a:t>
            </a:r>
            <a:r>
              <a:rPr lang="en-US" dirty="0" smtClean="0"/>
              <a:t>?</a:t>
            </a:r>
          </a:p>
          <a:p>
            <a:pPr>
              <a:buNone/>
            </a:pPr>
            <a:r>
              <a:rPr lang="en-US" dirty="0" smtClean="0"/>
              <a:t>                                This may be a wrong report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0000"/>
                </a:solidFill>
              </a:rPr>
              <a:t>As a doctor you should have sufficient emotional and professional maturity.</a:t>
            </a:r>
          </a:p>
          <a:p>
            <a:pPr>
              <a:buNone/>
            </a:pPr>
            <a:endParaRPr lang="en-US" dirty="0" smtClean="0">
              <a:solidFill>
                <a:srgbClr val="FF0000"/>
              </a:solidFill>
            </a:endParaRPr>
          </a:p>
          <a:p>
            <a:pPr>
              <a:buNone/>
            </a:pPr>
            <a:r>
              <a:rPr lang="en-US" dirty="0" smtClean="0"/>
              <a:t> b.  Gradual and late: patient may be angry with the doctor, sadness, acceptance, eventually cope &amp; hope with the time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Common mistakes made by doctor</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Irrelevant discussion</a:t>
            </a:r>
          </a:p>
          <a:p>
            <a:r>
              <a:rPr lang="en-US" dirty="0" smtClean="0"/>
              <a:t>Body languages</a:t>
            </a:r>
          </a:p>
          <a:p>
            <a:r>
              <a:rPr lang="en-US" dirty="0" smtClean="0"/>
              <a:t>When to be silent</a:t>
            </a:r>
          </a:p>
          <a:p>
            <a:r>
              <a:rPr lang="en-US" dirty="0" smtClean="0"/>
              <a:t>Too much information</a:t>
            </a:r>
          </a:p>
          <a:p>
            <a:r>
              <a:rPr lang="en-US" dirty="0" smtClean="0"/>
              <a:t>Conveying  impending doom</a:t>
            </a:r>
          </a:p>
          <a:p>
            <a:r>
              <a:rPr lang="en-US" dirty="0" smtClean="0"/>
              <a:t>Comment on survival time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Above all, the purpose of </a:t>
            </a:r>
            <a:r>
              <a:rPr lang="en-US" b="1" dirty="0" smtClean="0"/>
              <a:t>medical ethics</a:t>
            </a:r>
            <a:r>
              <a:rPr lang="en-US" dirty="0" smtClean="0"/>
              <a:t> is to protect and defend human dignity and patients' rights. </a:t>
            </a:r>
          </a:p>
          <a:p>
            <a:r>
              <a:rPr lang="en-US" b="1" dirty="0" smtClean="0"/>
              <a:t>Medical ethics</a:t>
            </a:r>
            <a:r>
              <a:rPr lang="en-US" dirty="0" smtClean="0"/>
              <a:t> is not about avoiding harm; rather, it is a set of norms, values and principles. These norms, values and principles are intended to govern </a:t>
            </a:r>
            <a:r>
              <a:rPr lang="en-US" b="1" dirty="0" smtClean="0"/>
              <a:t>medical ethical</a:t>
            </a:r>
            <a:r>
              <a:rPr lang="en-US" dirty="0" smtClean="0"/>
              <a:t> conduct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Case -2</a:t>
            </a:r>
            <a:endParaRPr lang="en-US" dirty="0">
              <a:solidFill>
                <a:srgbClr val="FF0000"/>
              </a:solidFill>
            </a:endParaRPr>
          </a:p>
        </p:txBody>
      </p:sp>
      <p:sp>
        <p:nvSpPr>
          <p:cNvPr id="3" name="Content Placeholder 2"/>
          <p:cNvSpPr>
            <a:spLocks noGrp="1"/>
          </p:cNvSpPr>
          <p:nvPr>
            <p:ph idx="1"/>
          </p:nvPr>
        </p:nvSpPr>
        <p:spPr>
          <a:xfrm>
            <a:off x="457200" y="1295400"/>
            <a:ext cx="8229600" cy="5105400"/>
          </a:xfrm>
        </p:spPr>
        <p:txBody>
          <a:bodyPr/>
          <a:lstStyle/>
          <a:p>
            <a:r>
              <a:rPr lang="en-US" sz="2600" dirty="0" smtClean="0"/>
              <a:t>Mr. X 82-year-old elderly man who suffered from massive </a:t>
            </a:r>
            <a:r>
              <a:rPr lang="en-US" sz="2600" dirty="0" err="1" smtClean="0"/>
              <a:t>ishaemic</a:t>
            </a:r>
            <a:r>
              <a:rPr lang="en-US" sz="2600" dirty="0" smtClean="0"/>
              <a:t> stroke 3 years ago has been bed bound since then. Recently he got admitted with severe aspiration Pneumonia and UTI. His GCS is 11/15. He has vascular dementia with IHD,DM and HTN. He has history of Ca prostate treated 15 years ago. He is on NG tube antibiotics with other medications. There is no much improvement in last 5 days.</a:t>
            </a:r>
          </a:p>
          <a:p>
            <a:r>
              <a:rPr lang="en-US" sz="2800" dirty="0" smtClean="0">
                <a:solidFill>
                  <a:srgbClr val="FF0000"/>
                </a:solidFill>
              </a:rPr>
              <a:t>Consultant feels it is appropriate to sign </a:t>
            </a:r>
          </a:p>
          <a:p>
            <a:pPr>
              <a:buNone/>
            </a:pPr>
            <a:r>
              <a:rPr lang="en-US" sz="2800" dirty="0" smtClean="0">
                <a:solidFill>
                  <a:srgbClr val="FF0000"/>
                </a:solidFill>
              </a:rPr>
              <a:t>   “Do Not Attempt Resuscitation” (DNAR) form for her should he deteriorate</a:t>
            </a:r>
            <a:r>
              <a:rPr lang="en-US" dirty="0" smtClean="0"/>
              <a:t>.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 of Interview</a:t>
            </a:r>
            <a:br>
              <a:rPr lang="en-US" dirty="0" smtClean="0"/>
            </a:br>
            <a:endParaRPr lang="en-US" dirty="0"/>
          </a:p>
        </p:txBody>
      </p:sp>
      <p:sp>
        <p:nvSpPr>
          <p:cNvPr id="3" name="Content Placeholder 2"/>
          <p:cNvSpPr>
            <a:spLocks noGrp="1"/>
          </p:cNvSpPr>
          <p:nvPr>
            <p:ph idx="1"/>
          </p:nvPr>
        </p:nvSpPr>
        <p:spPr/>
        <p:txBody>
          <a:bodyPr/>
          <a:lstStyle/>
          <a:p>
            <a:r>
              <a:rPr lang="en-US" dirty="0" smtClean="0"/>
              <a:t>Introduce yourself to patient</a:t>
            </a:r>
          </a:p>
          <a:p>
            <a:r>
              <a:rPr lang="en-US" dirty="0" smtClean="0"/>
              <a:t>Room should be quiet and comfortable. Allow parents / partner</a:t>
            </a:r>
          </a:p>
          <a:p>
            <a:r>
              <a:rPr lang="en-US" dirty="0" smtClean="0"/>
              <a:t>Whether she knows about the </a:t>
            </a:r>
            <a:r>
              <a:rPr lang="en-US" dirty="0" err="1" smtClean="0"/>
              <a:t>Dx</a:t>
            </a:r>
            <a:endParaRPr lang="en-US" dirty="0" smtClean="0"/>
          </a:p>
          <a:p>
            <a:r>
              <a:rPr lang="en-US" dirty="0" smtClean="0"/>
              <a:t>Tell her the </a:t>
            </a:r>
            <a:r>
              <a:rPr lang="en-US" dirty="0" err="1" smtClean="0"/>
              <a:t>Dx</a:t>
            </a:r>
            <a:r>
              <a:rPr lang="en-US" dirty="0" smtClean="0"/>
              <a:t> and give a pause.(</a:t>
            </a:r>
            <a:r>
              <a:rPr lang="en-US" dirty="0" smtClean="0">
                <a:solidFill>
                  <a:srgbClr val="FF0000"/>
                </a:solidFill>
              </a:rPr>
              <a:t>Truth telling</a:t>
            </a:r>
            <a:r>
              <a:rPr lang="en-US" dirty="0" smtClean="0"/>
              <a:t>)</a:t>
            </a:r>
          </a:p>
          <a:p>
            <a:r>
              <a:rPr lang="en-US" dirty="0" smtClean="0"/>
              <a:t>Ask her if she knows about multi morbid condition and wait for response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normAutofit lnSpcReduction="10000"/>
          </a:bodyPr>
          <a:lstStyle/>
          <a:p>
            <a:r>
              <a:rPr lang="en-US" sz="2800" dirty="0" smtClean="0"/>
              <a:t>When timing is right acknowledge that it must be a big shock for her</a:t>
            </a:r>
          </a:p>
          <a:p>
            <a:r>
              <a:rPr lang="en-US" sz="2800" dirty="0" smtClean="0"/>
              <a:t> Tell the daughter, showing empathy “ I am very sorry that your mother is not very well.  Give a pause.</a:t>
            </a:r>
          </a:p>
          <a:p>
            <a:r>
              <a:rPr lang="en-US" sz="2800" dirty="0" smtClean="0"/>
              <a:t>There is little chance to recover from this stage of illness (</a:t>
            </a:r>
            <a:r>
              <a:rPr lang="en-US" sz="2800" dirty="0" smtClean="0">
                <a:solidFill>
                  <a:srgbClr val="FF0000"/>
                </a:solidFill>
              </a:rPr>
              <a:t>concern</a:t>
            </a:r>
            <a:r>
              <a:rPr lang="en-US" sz="2800" dirty="0" smtClean="0"/>
              <a:t>)</a:t>
            </a:r>
          </a:p>
          <a:p>
            <a:r>
              <a:rPr lang="en-US" sz="2800" dirty="0" smtClean="0"/>
              <a:t>Ask her is she has spoken to other family members.</a:t>
            </a:r>
          </a:p>
          <a:p>
            <a:r>
              <a:rPr lang="en-US" sz="2800" dirty="0" smtClean="0"/>
              <a:t>Cautiously use the word “Death”</a:t>
            </a:r>
          </a:p>
          <a:p>
            <a:r>
              <a:rPr lang="en-US" sz="2800" dirty="0" smtClean="0"/>
              <a:t>Resuscitation at this point will not be of any use (</a:t>
            </a:r>
            <a:r>
              <a:rPr lang="en-US" sz="2800" dirty="0" smtClean="0">
                <a:solidFill>
                  <a:srgbClr val="FF0000"/>
                </a:solidFill>
              </a:rPr>
              <a:t>Truth telling</a:t>
            </a:r>
            <a:r>
              <a:rPr lang="en-US" sz="2800" dirty="0" smtClean="0"/>
              <a:t>)</a:t>
            </a:r>
          </a:p>
          <a:p>
            <a:r>
              <a:rPr lang="en-US" sz="2800" dirty="0" smtClean="0"/>
              <a:t>At all times allow her to make her own comments</a:t>
            </a:r>
          </a:p>
          <a:p>
            <a:r>
              <a:rPr lang="en-US" sz="2800" dirty="0" smtClean="0"/>
              <a:t>Listen empathetically to all her concern</a:t>
            </a:r>
          </a:p>
          <a:p>
            <a:pPr>
              <a:buNone/>
            </a:pP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Medical Ethics</a:t>
            </a:r>
            <a:endParaRPr lang="en-US" sz="4000" b="1" dirty="0"/>
          </a:p>
        </p:txBody>
      </p:sp>
      <p:sp>
        <p:nvSpPr>
          <p:cNvPr id="3" name="Content Placeholder 2"/>
          <p:cNvSpPr>
            <a:spLocks noGrp="1"/>
          </p:cNvSpPr>
          <p:nvPr>
            <p:ph idx="1"/>
          </p:nvPr>
        </p:nvSpPr>
        <p:spPr>
          <a:xfrm>
            <a:off x="304800" y="1066800"/>
            <a:ext cx="8382000" cy="5486400"/>
          </a:xfrm>
        </p:spPr>
        <p:txBody>
          <a:bodyPr>
            <a:normAutofit fontScale="92500"/>
          </a:bodyPr>
          <a:lstStyle/>
          <a:p>
            <a:pPr>
              <a:buNone/>
            </a:pPr>
            <a:r>
              <a:rPr lang="en-US" dirty="0" smtClean="0"/>
              <a:t>    The four principles approach to biomedical ethics' (autonomy, beneficence, non-</a:t>
            </a:r>
            <a:r>
              <a:rPr lang="en-US" dirty="0" err="1" smtClean="0"/>
              <a:t>maleficence</a:t>
            </a:r>
            <a:r>
              <a:rPr lang="en-US" dirty="0" smtClean="0"/>
              <a:t> and justice, collectively known as the "</a:t>
            </a:r>
            <a:r>
              <a:rPr lang="en-US" dirty="0" err="1" smtClean="0"/>
              <a:t>principlesoriented</a:t>
            </a:r>
            <a:r>
              <a:rPr lang="en-US" dirty="0" smtClean="0"/>
              <a:t> framework" or "</a:t>
            </a:r>
            <a:r>
              <a:rPr lang="en-US" dirty="0" err="1" smtClean="0"/>
              <a:t>principlism</a:t>
            </a:r>
            <a:r>
              <a:rPr lang="en-US" dirty="0" smtClean="0"/>
              <a:t>") has been developed by </a:t>
            </a:r>
            <a:r>
              <a:rPr lang="en-US" dirty="0" smtClean="0">
                <a:solidFill>
                  <a:srgbClr val="FF0000"/>
                </a:solidFill>
              </a:rPr>
              <a:t>Beauchamp</a:t>
            </a:r>
            <a:r>
              <a:rPr lang="en-US" dirty="0" smtClean="0"/>
              <a:t> and </a:t>
            </a:r>
            <a:r>
              <a:rPr lang="en-US" dirty="0" smtClean="0">
                <a:solidFill>
                  <a:srgbClr val="FF0000"/>
                </a:solidFill>
              </a:rPr>
              <a:t>Childress</a:t>
            </a:r>
            <a:r>
              <a:rPr lang="en-US" dirty="0" smtClean="0"/>
              <a:t> in </a:t>
            </a:r>
            <a:r>
              <a:rPr lang="en-US" dirty="0" smtClean="0">
                <a:solidFill>
                  <a:srgbClr val="00B0F0"/>
                </a:solidFill>
              </a:rPr>
              <a:t>America</a:t>
            </a:r>
            <a:r>
              <a:rPr lang="en-US" dirty="0" smtClean="0"/>
              <a:t> since the </a:t>
            </a:r>
            <a:r>
              <a:rPr lang="en-US" dirty="0" smtClean="0">
                <a:solidFill>
                  <a:srgbClr val="FF0000"/>
                </a:solidFill>
              </a:rPr>
              <a:t>1970s.</a:t>
            </a:r>
            <a:r>
              <a:rPr lang="en-US" dirty="0" smtClean="0"/>
              <a:t> </a:t>
            </a:r>
          </a:p>
          <a:p>
            <a:pPr>
              <a:buNone/>
            </a:pPr>
            <a:r>
              <a:rPr lang="en-US" dirty="0" smtClean="0"/>
              <a:t>     It has been promoted by </a:t>
            </a:r>
            <a:r>
              <a:rPr lang="en-US" dirty="0" err="1" smtClean="0"/>
              <a:t>Raanan</a:t>
            </a:r>
            <a:r>
              <a:rPr lang="en-US" dirty="0" smtClean="0"/>
              <a:t> </a:t>
            </a:r>
            <a:r>
              <a:rPr lang="en-US" dirty="0" err="1" smtClean="0"/>
              <a:t>Gillon</a:t>
            </a:r>
            <a:r>
              <a:rPr lang="en-US" dirty="0" smtClean="0"/>
              <a:t> as the "four principles plus scope"2 approach in </a:t>
            </a:r>
            <a:r>
              <a:rPr lang="en-US" dirty="0" smtClean="0">
                <a:solidFill>
                  <a:srgbClr val="00B0F0"/>
                </a:solidFill>
              </a:rPr>
              <a:t>Europe.</a:t>
            </a:r>
            <a:r>
              <a:rPr lang="en-US" dirty="0" smtClean="0"/>
              <a:t> It has been popularly accepted, especially in medical circles, as a set of "</a:t>
            </a:r>
            <a:r>
              <a:rPr lang="en-US" dirty="0" smtClean="0">
                <a:solidFill>
                  <a:srgbClr val="00B0F0"/>
                </a:solidFill>
              </a:rPr>
              <a:t>universal"</a:t>
            </a:r>
            <a:r>
              <a:rPr lang="en-US" dirty="0" smtClean="0"/>
              <a:t> guidelines for bioethics, despite much vehement criticism.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Exploration and problem negotiation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endParaRPr lang="en-US" sz="2800" dirty="0" smtClean="0"/>
          </a:p>
          <a:p>
            <a:r>
              <a:rPr lang="en-US" sz="2800" dirty="0" smtClean="0"/>
              <a:t>Make a good rapport with the patient</a:t>
            </a:r>
          </a:p>
          <a:p>
            <a:r>
              <a:rPr lang="en-US" sz="2800" dirty="0" smtClean="0"/>
              <a:t>Tell clearly the current situation of the patient with compassion and check her understanding</a:t>
            </a:r>
          </a:p>
          <a:p>
            <a:r>
              <a:rPr lang="en-US" sz="2800" dirty="0" smtClean="0"/>
              <a:t>Give time to absorb the news and to ask question to you.</a:t>
            </a:r>
          </a:p>
          <a:p>
            <a:r>
              <a:rPr lang="en-US" sz="2800" dirty="0" smtClean="0"/>
              <a:t>Tell her that current medical status of patient has indication for DNAR relevant to patient.</a:t>
            </a:r>
          </a:p>
          <a:p>
            <a:r>
              <a:rPr lang="en-US" sz="2800" dirty="0" smtClean="0"/>
              <a:t>Give as much information as she feel able to cope even in writings.</a:t>
            </a: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smtClean="0"/>
              <a:t> Communication, Ethics and Law</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t>Make sure that you are not breaking bad news to a wrong person. (</a:t>
            </a:r>
            <a:r>
              <a:rPr lang="en-US" sz="2800" dirty="0" smtClean="0">
                <a:solidFill>
                  <a:srgbClr val="FF0000"/>
                </a:solidFill>
              </a:rPr>
              <a:t>autonomy/</a:t>
            </a:r>
            <a:r>
              <a:rPr lang="en-US" sz="2800" dirty="0" err="1" smtClean="0">
                <a:solidFill>
                  <a:srgbClr val="FF0000"/>
                </a:solidFill>
              </a:rPr>
              <a:t>cofidentiality</a:t>
            </a:r>
            <a:r>
              <a:rPr lang="en-US" sz="2800" dirty="0" smtClean="0"/>
              <a:t>)</a:t>
            </a:r>
          </a:p>
          <a:p>
            <a:r>
              <a:rPr lang="en-US" sz="2800" dirty="0" smtClean="0"/>
              <a:t> If she seeks to arrange a medical board with other consultants for the treatment of her patient( </a:t>
            </a:r>
            <a:r>
              <a:rPr lang="en-US" sz="2800" dirty="0" smtClean="0">
                <a:solidFill>
                  <a:srgbClr val="FF0000"/>
                </a:solidFill>
              </a:rPr>
              <a:t>Law</a:t>
            </a:r>
            <a:r>
              <a:rPr lang="en-US" sz="2800" dirty="0" smtClean="0"/>
              <a:t>)</a:t>
            </a:r>
          </a:p>
          <a:p>
            <a:r>
              <a:rPr lang="en-US" sz="2800" dirty="0" smtClean="0"/>
              <a:t>Keep in mind followings could be the reactions from the patient</a:t>
            </a:r>
          </a:p>
          <a:p>
            <a:pPr>
              <a:buNone/>
            </a:pPr>
            <a:r>
              <a:rPr lang="en-US" sz="2800" dirty="0" smtClean="0"/>
              <a:t>      a. Immediate: Numb/Denial</a:t>
            </a:r>
          </a:p>
          <a:p>
            <a:pPr>
              <a:buNone/>
            </a:pPr>
            <a:r>
              <a:rPr lang="en-US" sz="2800" dirty="0" smtClean="0"/>
              <a:t>                                Are you sure about the </a:t>
            </a:r>
            <a:r>
              <a:rPr lang="en-US" sz="2800" dirty="0" err="1" smtClean="0"/>
              <a:t>Dx</a:t>
            </a:r>
            <a:r>
              <a:rPr lang="en-US" sz="2800" dirty="0" smtClean="0"/>
              <a:t>?</a:t>
            </a:r>
          </a:p>
          <a:p>
            <a:pPr>
              <a:buNone/>
            </a:pPr>
            <a:r>
              <a:rPr lang="en-US" sz="2800" dirty="0" smtClean="0"/>
              <a:t>                                There may be chances to recover</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0000"/>
                </a:solidFill>
              </a:rPr>
              <a:t>As a doctor you should have sufficient emotional and professional maturity.</a:t>
            </a:r>
          </a:p>
          <a:p>
            <a:pPr>
              <a:buNone/>
            </a:pPr>
            <a:endParaRPr lang="en-US" dirty="0" smtClean="0">
              <a:solidFill>
                <a:srgbClr val="FF0000"/>
              </a:solidFill>
            </a:endParaRPr>
          </a:p>
          <a:p>
            <a:r>
              <a:rPr lang="en-US" dirty="0" smtClean="0"/>
              <a:t>b.  Gradual and late: patient may be angry with the doctor, sadness, acceptance, eventually hope with the time. </a:t>
            </a:r>
          </a:p>
          <a:p>
            <a:r>
              <a:rPr lang="en-US" dirty="0" smtClean="0"/>
              <a:t>Reassure her DNAR decision is not final is reviewed by team on regular basis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                               </a:t>
            </a:r>
            <a:r>
              <a:rPr lang="en-US" sz="4400" b="1" dirty="0" smtClean="0"/>
              <a:t> END OF LIFE</a:t>
            </a:r>
            <a:endParaRPr lang="en-US" sz="44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 of Life decisions</a:t>
            </a:r>
            <a:endParaRPr lang="en-US" b="1" dirty="0"/>
          </a:p>
        </p:txBody>
      </p:sp>
      <p:sp>
        <p:nvSpPr>
          <p:cNvPr id="3" name="Content Placeholder 2"/>
          <p:cNvSpPr>
            <a:spLocks noGrp="1"/>
          </p:cNvSpPr>
          <p:nvPr>
            <p:ph idx="1"/>
          </p:nvPr>
        </p:nvSpPr>
        <p:spPr/>
        <p:txBody>
          <a:bodyPr/>
          <a:lstStyle/>
          <a:p>
            <a:r>
              <a:rPr lang="en-US" dirty="0" smtClean="0"/>
              <a:t>This is a contentious area and medical opinion is diverse</a:t>
            </a:r>
          </a:p>
          <a:p>
            <a:r>
              <a:rPr lang="en-US" dirty="0" smtClean="0"/>
              <a:t>The view that whenever possible human life should be maintained, could be argued as ethically unjustified if extending that life results in suffering(</a:t>
            </a:r>
            <a:r>
              <a:rPr lang="en-US" dirty="0" smtClean="0">
                <a:solidFill>
                  <a:srgbClr val="FF0000"/>
                </a:solidFill>
              </a:rPr>
              <a:t>non-</a:t>
            </a:r>
            <a:r>
              <a:rPr lang="en-US" dirty="0" err="1" smtClean="0">
                <a:solidFill>
                  <a:srgbClr val="FF0000"/>
                </a:solidFill>
              </a:rPr>
              <a:t>maleficiance</a:t>
            </a:r>
            <a:r>
              <a:rPr lang="en-US" dirty="0" smtClean="0"/>
              <a:t>).</a:t>
            </a:r>
          </a:p>
          <a:p>
            <a:r>
              <a:rPr lang="en-US" dirty="0" smtClean="0"/>
              <a:t>If trivial life extension occurs at enormous monetary expense (</a:t>
            </a:r>
            <a:r>
              <a:rPr lang="en-US" dirty="0" smtClean="0">
                <a:solidFill>
                  <a:srgbClr val="FF0000"/>
                </a:solidFill>
              </a:rPr>
              <a:t>Justice</a:t>
            </a:r>
            <a:r>
              <a:rPr lang="en-US" dirty="0" smtClean="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 of Life decisions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Killing VS letting die</a:t>
            </a:r>
          </a:p>
          <a:p>
            <a:r>
              <a:rPr lang="en-US" dirty="0" smtClean="0"/>
              <a:t>Withholding VS withdrawing treatment</a:t>
            </a:r>
          </a:p>
          <a:p>
            <a:r>
              <a:rPr lang="en-US" dirty="0" smtClean="0"/>
              <a:t>DNR</a:t>
            </a:r>
          </a:p>
          <a:p>
            <a:r>
              <a:rPr lang="en-US" dirty="0" smtClean="0"/>
              <a:t>Euthanasia</a:t>
            </a:r>
          </a:p>
          <a:p>
            <a:endParaRPr lang="en-US" dirty="0" smtClean="0"/>
          </a:p>
          <a:p>
            <a:r>
              <a:rPr lang="en-US" dirty="0" smtClean="0">
                <a:solidFill>
                  <a:srgbClr val="FF0000"/>
                </a:solidFill>
              </a:rPr>
              <a:t>Who will give decision ?</a:t>
            </a:r>
            <a:endParaRPr lang="en-US"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to discuss palliative care :</a:t>
            </a:r>
            <a:endParaRPr lang="en-US" dirty="0"/>
          </a:p>
        </p:txBody>
      </p:sp>
      <p:sp>
        <p:nvSpPr>
          <p:cNvPr id="3" name="Content Placeholder 2"/>
          <p:cNvSpPr>
            <a:spLocks noGrp="1"/>
          </p:cNvSpPr>
          <p:nvPr>
            <p:ph idx="1"/>
          </p:nvPr>
        </p:nvSpPr>
        <p:spPr>
          <a:xfrm>
            <a:off x="914400" y="1447800"/>
            <a:ext cx="7848600" cy="4724400"/>
          </a:xfrm>
        </p:spPr>
        <p:txBody>
          <a:bodyPr>
            <a:normAutofit lnSpcReduction="10000"/>
          </a:bodyPr>
          <a:lstStyle/>
          <a:p>
            <a:pPr>
              <a:lnSpc>
                <a:spcPct val="150000"/>
              </a:lnSpc>
            </a:pPr>
            <a:r>
              <a:rPr lang="en-US" dirty="0" smtClean="0"/>
              <a:t>Patient </a:t>
            </a:r>
            <a:r>
              <a:rPr lang="en-US" dirty="0" smtClean="0">
                <a:solidFill>
                  <a:srgbClr val="FF0000"/>
                </a:solidFill>
              </a:rPr>
              <a:t>imminently</a:t>
            </a:r>
            <a:r>
              <a:rPr lang="en-US" dirty="0" smtClean="0"/>
              <a:t> </a:t>
            </a:r>
            <a:r>
              <a:rPr lang="en-US" dirty="0" smtClean="0">
                <a:solidFill>
                  <a:srgbClr val="FF0000"/>
                </a:solidFill>
              </a:rPr>
              <a:t>dying</a:t>
            </a:r>
          </a:p>
          <a:p>
            <a:pPr>
              <a:lnSpc>
                <a:spcPct val="150000"/>
              </a:lnSpc>
            </a:pPr>
            <a:r>
              <a:rPr lang="en-US" dirty="0" smtClean="0">
                <a:solidFill>
                  <a:srgbClr val="FF0000"/>
                </a:solidFill>
              </a:rPr>
              <a:t>Significant</a:t>
            </a:r>
            <a:r>
              <a:rPr lang="en-US" dirty="0" smtClean="0"/>
              <a:t> </a:t>
            </a:r>
            <a:r>
              <a:rPr lang="en-US" dirty="0" smtClean="0">
                <a:solidFill>
                  <a:srgbClr val="FF0000"/>
                </a:solidFill>
              </a:rPr>
              <a:t>suffering</a:t>
            </a:r>
            <a:r>
              <a:rPr lang="en-US" dirty="0" smtClean="0"/>
              <a:t> and </a:t>
            </a:r>
            <a:r>
              <a:rPr lang="en-US" dirty="0" smtClean="0">
                <a:solidFill>
                  <a:srgbClr val="FF0000"/>
                </a:solidFill>
              </a:rPr>
              <a:t>poor</a:t>
            </a:r>
            <a:r>
              <a:rPr lang="en-US" dirty="0" smtClean="0"/>
              <a:t> </a:t>
            </a:r>
            <a:r>
              <a:rPr lang="en-US" dirty="0" smtClean="0">
                <a:solidFill>
                  <a:srgbClr val="FF0000"/>
                </a:solidFill>
              </a:rPr>
              <a:t>prognosis</a:t>
            </a:r>
            <a:endParaRPr lang="en-US" dirty="0">
              <a:solidFill>
                <a:srgbClr val="FF0000"/>
              </a:solidFill>
            </a:endParaRPr>
          </a:p>
          <a:p>
            <a:pPr>
              <a:lnSpc>
                <a:spcPct val="150000"/>
              </a:lnSpc>
            </a:pPr>
            <a:r>
              <a:rPr lang="en-US" dirty="0" smtClean="0"/>
              <a:t>Significant </a:t>
            </a:r>
            <a:r>
              <a:rPr lang="en-US" dirty="0"/>
              <a:t>sufferings </a:t>
            </a:r>
            <a:r>
              <a:rPr lang="en-US" dirty="0">
                <a:solidFill>
                  <a:srgbClr val="FF0000"/>
                </a:solidFill>
              </a:rPr>
              <a:t>regardless</a:t>
            </a:r>
            <a:r>
              <a:rPr lang="en-US" dirty="0"/>
              <a:t> </a:t>
            </a:r>
            <a:r>
              <a:rPr lang="en-US" dirty="0">
                <a:solidFill>
                  <a:srgbClr val="FF0000"/>
                </a:solidFill>
              </a:rPr>
              <a:t>of</a:t>
            </a:r>
            <a:r>
              <a:rPr lang="en-US" dirty="0"/>
              <a:t> </a:t>
            </a:r>
            <a:r>
              <a:rPr lang="en-US" dirty="0">
                <a:solidFill>
                  <a:srgbClr val="FF0000"/>
                </a:solidFill>
              </a:rPr>
              <a:t>prognosis</a:t>
            </a:r>
          </a:p>
          <a:p>
            <a:pPr>
              <a:lnSpc>
                <a:spcPct val="150000"/>
              </a:lnSpc>
            </a:pPr>
            <a:r>
              <a:rPr lang="en-US" dirty="0"/>
              <a:t>Patient who </a:t>
            </a:r>
            <a:r>
              <a:rPr lang="en-US" dirty="0">
                <a:solidFill>
                  <a:srgbClr val="FF0000"/>
                </a:solidFill>
              </a:rPr>
              <a:t>fear</a:t>
            </a:r>
            <a:r>
              <a:rPr lang="en-US" dirty="0"/>
              <a:t> </a:t>
            </a:r>
            <a:r>
              <a:rPr lang="en-US" dirty="0">
                <a:solidFill>
                  <a:srgbClr val="FF0000"/>
                </a:solidFill>
              </a:rPr>
              <a:t>future</a:t>
            </a:r>
            <a:r>
              <a:rPr lang="en-US" dirty="0"/>
              <a:t> </a:t>
            </a:r>
            <a:r>
              <a:rPr lang="en-US" dirty="0">
                <a:solidFill>
                  <a:srgbClr val="FF0000"/>
                </a:solidFill>
              </a:rPr>
              <a:t>pain</a:t>
            </a:r>
            <a:r>
              <a:rPr lang="en-US" dirty="0"/>
              <a:t> and </a:t>
            </a:r>
            <a:r>
              <a:rPr lang="en-US" dirty="0">
                <a:solidFill>
                  <a:srgbClr val="FF0000"/>
                </a:solidFill>
              </a:rPr>
              <a:t>suffering</a:t>
            </a:r>
          </a:p>
          <a:p>
            <a:pPr>
              <a:lnSpc>
                <a:spcPct val="150000"/>
              </a:lnSpc>
            </a:pPr>
            <a:r>
              <a:rPr lang="en-US" dirty="0"/>
              <a:t>All patients with </a:t>
            </a:r>
            <a:r>
              <a:rPr lang="en-US" dirty="0">
                <a:solidFill>
                  <a:srgbClr val="FF0000"/>
                </a:solidFill>
              </a:rPr>
              <a:t>possibly</a:t>
            </a:r>
            <a:r>
              <a:rPr lang="en-US" dirty="0"/>
              <a:t> </a:t>
            </a:r>
            <a:r>
              <a:rPr lang="en-US" dirty="0">
                <a:solidFill>
                  <a:srgbClr val="FF0000"/>
                </a:solidFill>
              </a:rPr>
              <a:t>life-threatening</a:t>
            </a:r>
            <a:r>
              <a:rPr lang="en-US" dirty="0"/>
              <a:t> illness</a:t>
            </a:r>
            <a:r>
              <a:rPr lang="en-US" dirty="0" smtClean="0"/>
              <a:t>.</a:t>
            </a:r>
            <a:endParaRPr lang="en-US" dirty="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Criteria are as follows </a:t>
            </a:r>
            <a:r>
              <a:rPr lang="en-US" b="1" i="1" dirty="0" smtClean="0"/>
              <a:t/>
            </a:r>
            <a:br>
              <a:rPr lang="en-US" b="1" i="1" dirty="0" smtClean="0"/>
            </a:br>
            <a:endParaRPr lang="en-US" dirty="0"/>
          </a:p>
        </p:txBody>
      </p:sp>
      <p:sp>
        <p:nvSpPr>
          <p:cNvPr id="3" name="Content Placeholder 2"/>
          <p:cNvSpPr>
            <a:spLocks noGrp="1"/>
          </p:cNvSpPr>
          <p:nvPr>
            <p:ph idx="1"/>
          </p:nvPr>
        </p:nvSpPr>
        <p:spPr>
          <a:xfrm>
            <a:off x="304800" y="1783560"/>
            <a:ext cx="8686800" cy="4572000"/>
          </a:xfrm>
        </p:spPr>
        <p:txBody>
          <a:bodyPr anchor="ctr">
            <a:normAutofit/>
          </a:bodyPr>
          <a:lstStyle/>
          <a:p>
            <a:r>
              <a:rPr lang="en-US" sz="3200" dirty="0" smtClean="0"/>
              <a:t>Patient likely to require </a:t>
            </a:r>
            <a:r>
              <a:rPr lang="en-US" sz="3200" dirty="0" smtClean="0">
                <a:solidFill>
                  <a:srgbClr val="FF0000"/>
                </a:solidFill>
              </a:rPr>
              <a:t>endotracheal</a:t>
            </a:r>
            <a:r>
              <a:rPr lang="en-US" sz="3200" dirty="0" smtClean="0"/>
              <a:t> </a:t>
            </a:r>
            <a:r>
              <a:rPr lang="en-US" sz="3200" dirty="0" smtClean="0">
                <a:solidFill>
                  <a:srgbClr val="FF0000"/>
                </a:solidFill>
              </a:rPr>
              <a:t>intubation</a:t>
            </a:r>
            <a:r>
              <a:rPr lang="en-US" sz="3200" dirty="0" smtClean="0"/>
              <a:t> and invasive mechanical ventilator support.</a:t>
            </a:r>
          </a:p>
          <a:p>
            <a:r>
              <a:rPr lang="en-US" sz="3200" dirty="0" smtClean="0"/>
              <a:t>Patients requiring support of </a:t>
            </a:r>
            <a:r>
              <a:rPr lang="en-US" sz="3200" dirty="0" smtClean="0">
                <a:solidFill>
                  <a:srgbClr val="FF0000"/>
                </a:solidFill>
              </a:rPr>
              <a:t>two</a:t>
            </a:r>
            <a:r>
              <a:rPr lang="en-US" sz="3200" dirty="0" smtClean="0"/>
              <a:t> </a:t>
            </a:r>
            <a:r>
              <a:rPr lang="en-US" sz="3200" dirty="0" smtClean="0">
                <a:solidFill>
                  <a:srgbClr val="FF0000"/>
                </a:solidFill>
              </a:rPr>
              <a:t>or</a:t>
            </a:r>
            <a:r>
              <a:rPr lang="en-US" sz="3200" dirty="0" smtClean="0"/>
              <a:t> </a:t>
            </a:r>
            <a:r>
              <a:rPr lang="en-US" sz="3200" dirty="0" smtClean="0">
                <a:solidFill>
                  <a:srgbClr val="FF0000"/>
                </a:solidFill>
              </a:rPr>
              <a:t>more</a:t>
            </a:r>
            <a:r>
              <a:rPr lang="en-US" sz="3200" dirty="0" smtClean="0"/>
              <a:t> organ systems (inotropes and </a:t>
            </a:r>
            <a:r>
              <a:rPr lang="en-US" sz="3200" dirty="0" err="1" smtClean="0"/>
              <a:t>haemofiltration</a:t>
            </a:r>
            <a:r>
              <a:rPr lang="en-US" sz="3200" dirty="0" smtClean="0"/>
              <a:t>).</a:t>
            </a:r>
          </a:p>
          <a:p>
            <a:r>
              <a:rPr lang="en-US" sz="3200" dirty="0"/>
              <a:t>Patients with </a:t>
            </a:r>
            <a:r>
              <a:rPr lang="en-US" sz="3200" dirty="0">
                <a:solidFill>
                  <a:srgbClr val="FF0000"/>
                </a:solidFill>
              </a:rPr>
              <a:t>chronic impairment</a:t>
            </a:r>
            <a:r>
              <a:rPr lang="en-US" sz="3200" dirty="0"/>
              <a:t> of one or more organ system ( </a:t>
            </a:r>
            <a:r>
              <a:rPr lang="en-US" sz="3200" dirty="0" err="1"/>
              <a:t>eg</a:t>
            </a:r>
            <a:r>
              <a:rPr lang="en-US" sz="3200" dirty="0"/>
              <a:t>- COPD or severe </a:t>
            </a:r>
            <a:r>
              <a:rPr lang="en-US" sz="3200" dirty="0" err="1"/>
              <a:t>Ischaemic</a:t>
            </a:r>
            <a:r>
              <a:rPr lang="en-US" sz="3200" dirty="0"/>
              <a:t> heart disease ) who require support for acute reversible failure of another organ.</a:t>
            </a:r>
          </a:p>
          <a:p>
            <a:endParaRPr lang="en-US" sz="3200" dirty="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229600" cy="914400"/>
          </a:xfrm>
        </p:spPr>
        <p:txBody>
          <a:bodyPr>
            <a:normAutofit/>
          </a:bodyPr>
          <a:lstStyle/>
          <a:p>
            <a:r>
              <a:rPr lang="en-US" sz="3600" dirty="0" smtClean="0"/>
              <a:t>They are </a:t>
            </a:r>
            <a:r>
              <a:rPr lang="en-US" sz="3600" dirty="0"/>
              <a:t>this kind of </a:t>
            </a:r>
            <a:r>
              <a:rPr lang="en-US" sz="3600" dirty="0" smtClean="0"/>
              <a:t>unfortunate patients</a:t>
            </a:r>
            <a:endParaRPr lang="en-US" sz="3600" dirty="0"/>
          </a:p>
        </p:txBody>
      </p:sp>
      <p:pic>
        <p:nvPicPr>
          <p:cNvPr id="4" name="Content Placeholder 3" descr="20161025_095837.jpg"/>
          <p:cNvPicPr>
            <a:picLocks noGrp="1" noChangeAspect="1"/>
          </p:cNvPicPr>
          <p:nvPr>
            <p:ph idx="4294967295"/>
          </p:nvPr>
        </p:nvPicPr>
        <p:blipFill>
          <a:blip r:embed="rId2" cstate="print"/>
          <a:stretch>
            <a:fillRect/>
          </a:stretch>
        </p:blipFill>
        <p:spPr>
          <a:xfrm>
            <a:off x="0" y="1905000"/>
            <a:ext cx="3657600" cy="4572000"/>
          </a:xfrm>
        </p:spPr>
      </p:pic>
      <p:pic>
        <p:nvPicPr>
          <p:cNvPr id="6" name="Content Placeholder 3" descr="20161025_095750.jpg"/>
          <p:cNvPicPr>
            <a:picLocks noChangeAspect="1"/>
          </p:cNvPicPr>
          <p:nvPr/>
        </p:nvPicPr>
        <p:blipFill>
          <a:blip r:embed="rId3" cstate="print"/>
          <a:stretch>
            <a:fillRect/>
          </a:stretch>
        </p:blipFill>
        <p:spPr>
          <a:xfrm>
            <a:off x="4648200" y="1932709"/>
            <a:ext cx="3733800" cy="4572000"/>
          </a:xfrm>
          <a:prstGeom prst="rect">
            <a:avLst/>
          </a:prstGeom>
        </p:spPr>
      </p:pic>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859536"/>
          </a:xfrm>
        </p:spPr>
        <p:txBody>
          <a:bodyPr/>
          <a:lstStyle/>
          <a:p>
            <a:pPr algn="ctr"/>
            <a:r>
              <a:rPr lang="en-US" sz="3600" dirty="0" smtClean="0"/>
              <a:t>Euthanasia / Physician Assisted Suicide</a:t>
            </a:r>
            <a:endParaRPr lang="en-US" sz="3600" dirty="0"/>
          </a:p>
        </p:txBody>
      </p:sp>
      <p:sp>
        <p:nvSpPr>
          <p:cNvPr id="3" name="Content Placeholder 2"/>
          <p:cNvSpPr>
            <a:spLocks noGrp="1"/>
          </p:cNvSpPr>
          <p:nvPr>
            <p:ph idx="1"/>
          </p:nvPr>
        </p:nvSpPr>
        <p:spPr/>
        <p:txBody>
          <a:bodyPr>
            <a:normAutofit/>
          </a:bodyPr>
          <a:lstStyle/>
          <a:p>
            <a:pPr marL="68580" indent="0">
              <a:buNone/>
            </a:pPr>
            <a:r>
              <a:rPr lang="en-US" sz="3600" dirty="0" smtClean="0">
                <a:solidFill>
                  <a:srgbClr val="FF0000"/>
                </a:solidFill>
              </a:rPr>
              <a:t>Euthanasia</a:t>
            </a:r>
            <a:r>
              <a:rPr lang="en-US" sz="3600" dirty="0" smtClean="0"/>
              <a:t> also known as </a:t>
            </a:r>
            <a:r>
              <a:rPr lang="en-US" sz="3600" dirty="0" smtClean="0">
                <a:solidFill>
                  <a:srgbClr val="FF0000"/>
                </a:solidFill>
              </a:rPr>
              <a:t>assisted</a:t>
            </a:r>
            <a:r>
              <a:rPr lang="en-US" sz="3600" dirty="0" smtClean="0"/>
              <a:t> </a:t>
            </a:r>
            <a:r>
              <a:rPr lang="en-US" sz="3600" dirty="0" smtClean="0">
                <a:solidFill>
                  <a:srgbClr val="FF0000"/>
                </a:solidFill>
              </a:rPr>
              <a:t>suicide</a:t>
            </a:r>
            <a:r>
              <a:rPr lang="en-US" sz="3600" dirty="0" smtClean="0"/>
              <a:t> or </a:t>
            </a:r>
            <a:r>
              <a:rPr lang="en-US" sz="3600" dirty="0" smtClean="0">
                <a:solidFill>
                  <a:srgbClr val="FF0000"/>
                </a:solidFill>
              </a:rPr>
              <a:t>physician / doctor-assisted</a:t>
            </a:r>
            <a:r>
              <a:rPr lang="en-US" sz="3600" dirty="0" smtClean="0"/>
              <a:t> </a:t>
            </a:r>
            <a:r>
              <a:rPr lang="en-US" sz="3600" dirty="0" smtClean="0">
                <a:solidFill>
                  <a:srgbClr val="FF0000"/>
                </a:solidFill>
              </a:rPr>
              <a:t>suicide</a:t>
            </a:r>
            <a:r>
              <a:rPr lang="en-US" sz="3600" dirty="0" smtClean="0"/>
              <a:t>, and more loosely termed </a:t>
            </a:r>
            <a:r>
              <a:rPr lang="en-US" sz="3600" dirty="0" smtClean="0">
                <a:solidFill>
                  <a:srgbClr val="FF0000"/>
                </a:solidFill>
              </a:rPr>
              <a:t>mercy</a:t>
            </a:r>
            <a:r>
              <a:rPr lang="en-US" sz="3600" dirty="0" smtClean="0"/>
              <a:t> </a:t>
            </a:r>
            <a:r>
              <a:rPr lang="en-US" sz="3600" dirty="0" smtClean="0">
                <a:solidFill>
                  <a:srgbClr val="FF0000"/>
                </a:solidFill>
              </a:rPr>
              <a:t>killing</a:t>
            </a:r>
            <a:r>
              <a:rPr lang="en-US" sz="3600" dirty="0" smtClean="0"/>
              <a:t>, means to </a:t>
            </a:r>
            <a:r>
              <a:rPr lang="en-US" sz="3600" dirty="0" smtClean="0">
                <a:solidFill>
                  <a:srgbClr val="FF0000"/>
                </a:solidFill>
              </a:rPr>
              <a:t>take</a:t>
            </a:r>
            <a:r>
              <a:rPr lang="en-US" sz="3600" dirty="0" smtClean="0"/>
              <a:t> </a:t>
            </a:r>
            <a:r>
              <a:rPr lang="en-US" sz="3600" dirty="0" smtClean="0">
                <a:solidFill>
                  <a:srgbClr val="FF0000"/>
                </a:solidFill>
              </a:rPr>
              <a:t>a</a:t>
            </a:r>
            <a:r>
              <a:rPr lang="en-US" sz="3600" dirty="0" smtClean="0"/>
              <a:t> </a:t>
            </a:r>
            <a:r>
              <a:rPr lang="en-US" sz="3600" dirty="0" smtClean="0">
                <a:solidFill>
                  <a:srgbClr val="FF0000"/>
                </a:solidFill>
              </a:rPr>
              <a:t>deliberate</a:t>
            </a:r>
            <a:r>
              <a:rPr lang="en-US" sz="3600" dirty="0" smtClean="0"/>
              <a:t> </a:t>
            </a:r>
            <a:r>
              <a:rPr lang="en-US" sz="3600" dirty="0" smtClean="0">
                <a:solidFill>
                  <a:srgbClr val="FF0000"/>
                </a:solidFill>
              </a:rPr>
              <a:t>action</a:t>
            </a:r>
            <a:r>
              <a:rPr lang="en-US" sz="3600" dirty="0" smtClean="0"/>
              <a:t> with the </a:t>
            </a:r>
            <a:r>
              <a:rPr lang="en-US" sz="3600" dirty="0" smtClean="0">
                <a:solidFill>
                  <a:srgbClr val="FF0000"/>
                </a:solidFill>
              </a:rPr>
              <a:t>express</a:t>
            </a:r>
            <a:r>
              <a:rPr lang="en-US" sz="3600" dirty="0" smtClean="0"/>
              <a:t> </a:t>
            </a:r>
            <a:r>
              <a:rPr lang="en-US" sz="3600" dirty="0" smtClean="0">
                <a:solidFill>
                  <a:srgbClr val="FF0000"/>
                </a:solidFill>
              </a:rPr>
              <a:t>intention</a:t>
            </a:r>
            <a:r>
              <a:rPr lang="en-US" sz="3600" dirty="0" smtClean="0"/>
              <a:t> of ending a life to </a:t>
            </a:r>
            <a:r>
              <a:rPr lang="en-US" sz="3600" dirty="0" smtClean="0">
                <a:solidFill>
                  <a:srgbClr val="FF0000"/>
                </a:solidFill>
              </a:rPr>
              <a:t>relieve</a:t>
            </a:r>
            <a:r>
              <a:rPr lang="en-US" sz="3600" dirty="0" smtClean="0"/>
              <a:t> </a:t>
            </a:r>
            <a:r>
              <a:rPr lang="en-US" sz="3600" dirty="0" smtClean="0">
                <a:solidFill>
                  <a:srgbClr val="FF0000"/>
                </a:solidFill>
              </a:rPr>
              <a:t>intractable</a:t>
            </a:r>
            <a:r>
              <a:rPr lang="en-US" sz="3600" dirty="0" smtClean="0"/>
              <a:t> (persistent, unstoppable) </a:t>
            </a:r>
            <a:r>
              <a:rPr lang="en-US" sz="3600" dirty="0" smtClean="0">
                <a:solidFill>
                  <a:srgbClr val="FF0000"/>
                </a:solidFill>
              </a:rPr>
              <a:t>suffering</a:t>
            </a:r>
            <a:r>
              <a:rPr lang="en-US" sz="3600" dirty="0" smtClean="0"/>
              <a:t>.</a:t>
            </a:r>
            <a:endParaRPr lang="en-US" sz="36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user\Downloads\medical-ethics-10-728.jpg"/>
          <p:cNvPicPr>
            <a:picLocks noGrp="1" noChangeAspect="1" noChangeArrowheads="1"/>
          </p:cNvPicPr>
          <p:nvPr>
            <p:ph idx="1"/>
          </p:nvPr>
        </p:nvPicPr>
        <p:blipFill>
          <a:blip r:embed="rId2"/>
          <a:srcRect/>
          <a:stretch>
            <a:fillRect/>
          </a:stretch>
        </p:blipFill>
        <p:spPr bwMode="auto">
          <a:xfrm>
            <a:off x="228600" y="152400"/>
            <a:ext cx="8686799" cy="65532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Euthanasia / Physician Assisted Suicide</a:t>
            </a:r>
          </a:p>
        </p:txBody>
      </p:sp>
      <p:sp>
        <p:nvSpPr>
          <p:cNvPr id="3" name="Content Placeholder 2"/>
          <p:cNvSpPr>
            <a:spLocks noGrp="1"/>
          </p:cNvSpPr>
          <p:nvPr>
            <p:ph idx="1"/>
          </p:nvPr>
        </p:nvSpPr>
        <p:spPr>
          <a:xfrm>
            <a:off x="914400" y="1524000"/>
            <a:ext cx="7772400" cy="4572000"/>
          </a:xfrm>
        </p:spPr>
        <p:txBody>
          <a:bodyPr>
            <a:normAutofit lnSpcReduction="10000"/>
          </a:bodyPr>
          <a:lstStyle/>
          <a:p>
            <a:r>
              <a:rPr lang="en-US" dirty="0" smtClean="0"/>
              <a:t>In the majority of countries euthanasia or assisted suicide is </a:t>
            </a:r>
            <a:r>
              <a:rPr lang="en-US" dirty="0" smtClean="0">
                <a:solidFill>
                  <a:srgbClr val="FF0000"/>
                </a:solidFill>
              </a:rPr>
              <a:t>against</a:t>
            </a:r>
            <a:r>
              <a:rPr lang="en-US" dirty="0" smtClean="0"/>
              <a:t> </a:t>
            </a:r>
            <a:r>
              <a:rPr lang="en-US" dirty="0" smtClean="0">
                <a:solidFill>
                  <a:srgbClr val="FF0000"/>
                </a:solidFill>
              </a:rPr>
              <a:t>the</a:t>
            </a:r>
            <a:r>
              <a:rPr lang="en-US" dirty="0" smtClean="0"/>
              <a:t> </a:t>
            </a:r>
            <a:r>
              <a:rPr lang="en-US" dirty="0" smtClean="0">
                <a:solidFill>
                  <a:srgbClr val="FF0000"/>
                </a:solidFill>
              </a:rPr>
              <a:t>law</a:t>
            </a:r>
            <a:r>
              <a:rPr lang="en-US" dirty="0" smtClean="0"/>
              <a:t>. </a:t>
            </a:r>
          </a:p>
          <a:p>
            <a:r>
              <a:rPr lang="en-US" dirty="0" smtClean="0"/>
              <a:t>According to the National Health Service (NHS), UK, it is </a:t>
            </a:r>
            <a:r>
              <a:rPr lang="en-US" dirty="0" smtClean="0">
                <a:solidFill>
                  <a:srgbClr val="FF0000"/>
                </a:solidFill>
              </a:rPr>
              <a:t>illegal</a:t>
            </a:r>
            <a:r>
              <a:rPr lang="en-US" dirty="0" smtClean="0"/>
              <a:t> to help somebody kill themselves, </a:t>
            </a:r>
            <a:r>
              <a:rPr lang="en-US" dirty="0" smtClean="0">
                <a:solidFill>
                  <a:srgbClr val="FF0000"/>
                </a:solidFill>
              </a:rPr>
              <a:t>regardless</a:t>
            </a:r>
            <a:r>
              <a:rPr lang="en-US" dirty="0" smtClean="0"/>
              <a:t> </a:t>
            </a:r>
            <a:r>
              <a:rPr lang="en-US" dirty="0" smtClean="0">
                <a:solidFill>
                  <a:srgbClr val="FF0000"/>
                </a:solidFill>
              </a:rPr>
              <a:t>of</a:t>
            </a:r>
            <a:r>
              <a:rPr lang="en-US" dirty="0" smtClean="0"/>
              <a:t> </a:t>
            </a:r>
            <a:r>
              <a:rPr lang="en-US" dirty="0" smtClean="0">
                <a:solidFill>
                  <a:srgbClr val="FF0000"/>
                </a:solidFill>
              </a:rPr>
              <a:t>circumstances</a:t>
            </a:r>
            <a:r>
              <a:rPr lang="en-US" dirty="0" smtClean="0"/>
              <a:t>.</a:t>
            </a:r>
          </a:p>
          <a:p>
            <a:r>
              <a:rPr lang="en-US" dirty="0" smtClean="0"/>
              <a:t>Assisted suicide, or voluntary euthanasia carries a </a:t>
            </a:r>
            <a:r>
              <a:rPr lang="en-US" dirty="0" smtClean="0">
                <a:solidFill>
                  <a:srgbClr val="FF0000"/>
                </a:solidFill>
              </a:rPr>
              <a:t>maximum sentence of 14 years </a:t>
            </a:r>
            <a:r>
              <a:rPr lang="en-US" dirty="0" smtClean="0"/>
              <a:t>in prison in the UK, In the USA the law varies in some states.</a:t>
            </a:r>
            <a:endParaRPr lang="en-US" dirty="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Euthanasia / Physician Assisted Suicide</a:t>
            </a:r>
            <a:endParaRPr lang="en-US" sz="3600" i="1" dirty="0"/>
          </a:p>
        </p:txBody>
      </p:sp>
      <p:sp>
        <p:nvSpPr>
          <p:cNvPr id="3" name="Content Placeholder 2"/>
          <p:cNvSpPr>
            <a:spLocks noGrp="1"/>
          </p:cNvSpPr>
          <p:nvPr>
            <p:ph idx="1"/>
          </p:nvPr>
        </p:nvSpPr>
        <p:spPr>
          <a:xfrm>
            <a:off x="914400" y="1783560"/>
            <a:ext cx="8001000" cy="4572000"/>
          </a:xfrm>
        </p:spPr>
        <p:txBody>
          <a:bodyPr>
            <a:normAutofit/>
          </a:bodyPr>
          <a:lstStyle/>
          <a:p>
            <a:pPr marL="68580" indent="0">
              <a:buNone/>
            </a:pPr>
            <a:r>
              <a:rPr lang="en-US" sz="3200" dirty="0" smtClean="0"/>
              <a:t>There are </a:t>
            </a:r>
            <a:r>
              <a:rPr lang="en-US" sz="3200" dirty="0" smtClean="0">
                <a:solidFill>
                  <a:srgbClr val="FF0000"/>
                </a:solidFill>
              </a:rPr>
              <a:t>two</a:t>
            </a:r>
            <a:r>
              <a:rPr lang="en-US" sz="3200" dirty="0" smtClean="0"/>
              <a:t> main classification of euthanasia:</a:t>
            </a:r>
          </a:p>
          <a:p>
            <a:r>
              <a:rPr lang="en-US" sz="2800" b="1" i="1" dirty="0" smtClean="0"/>
              <a:t>Voluntary euthanasia-</a:t>
            </a:r>
            <a:r>
              <a:rPr lang="en-US" sz="2800" dirty="0" smtClean="0"/>
              <a:t> this is the euthanasia conducted </a:t>
            </a:r>
            <a:r>
              <a:rPr lang="en-US" sz="2800" dirty="0" smtClean="0">
                <a:solidFill>
                  <a:srgbClr val="FF0000"/>
                </a:solidFill>
              </a:rPr>
              <a:t>with</a:t>
            </a:r>
            <a:r>
              <a:rPr lang="en-US" sz="2800" dirty="0" smtClean="0"/>
              <a:t> </a:t>
            </a:r>
            <a:r>
              <a:rPr lang="en-US" sz="2800" dirty="0" smtClean="0">
                <a:solidFill>
                  <a:srgbClr val="FF0000"/>
                </a:solidFill>
              </a:rPr>
              <a:t>consent</a:t>
            </a:r>
            <a:r>
              <a:rPr lang="en-US" sz="2800" dirty="0" smtClean="0"/>
              <a:t>. Since 2009 voluntary euthanasia has been legal in </a:t>
            </a:r>
            <a:r>
              <a:rPr lang="en-US" sz="2800" dirty="0" smtClean="0">
                <a:solidFill>
                  <a:srgbClr val="FF0000"/>
                </a:solidFill>
              </a:rPr>
              <a:t>Belgium</a:t>
            </a:r>
            <a:r>
              <a:rPr lang="en-US" sz="2800" dirty="0" smtClean="0"/>
              <a:t>, </a:t>
            </a:r>
            <a:r>
              <a:rPr lang="en-US" sz="2800" dirty="0" smtClean="0">
                <a:solidFill>
                  <a:srgbClr val="FF0000"/>
                </a:solidFill>
              </a:rPr>
              <a:t>Luxembourg</a:t>
            </a:r>
            <a:r>
              <a:rPr lang="en-US" sz="2800" dirty="0" smtClean="0"/>
              <a:t>, </a:t>
            </a:r>
            <a:r>
              <a:rPr lang="en-US" sz="2800" dirty="0" smtClean="0">
                <a:solidFill>
                  <a:srgbClr val="FF0000"/>
                </a:solidFill>
              </a:rPr>
              <a:t>Netherlands</a:t>
            </a:r>
            <a:r>
              <a:rPr lang="en-US" sz="2800" dirty="0" smtClean="0"/>
              <a:t>, </a:t>
            </a:r>
            <a:r>
              <a:rPr lang="en-US" sz="2800" dirty="0" smtClean="0">
                <a:solidFill>
                  <a:srgbClr val="FF0000"/>
                </a:solidFill>
              </a:rPr>
              <a:t>Switzerland</a:t>
            </a:r>
            <a:r>
              <a:rPr lang="en-US" sz="2800" dirty="0" smtClean="0"/>
              <a:t>, and the state of </a:t>
            </a:r>
            <a:r>
              <a:rPr lang="en-US" sz="2800" dirty="0" smtClean="0">
                <a:solidFill>
                  <a:srgbClr val="FF0000"/>
                </a:solidFill>
              </a:rPr>
              <a:t>Oregon</a:t>
            </a:r>
            <a:r>
              <a:rPr lang="en-US" sz="2800" dirty="0" smtClean="0"/>
              <a:t> (USA) and </a:t>
            </a:r>
            <a:r>
              <a:rPr lang="en-US" sz="2800" dirty="0" smtClean="0">
                <a:solidFill>
                  <a:srgbClr val="FF0000"/>
                </a:solidFill>
              </a:rPr>
              <a:t>Washington</a:t>
            </a:r>
            <a:r>
              <a:rPr lang="en-US" sz="2800" dirty="0" smtClean="0"/>
              <a:t> (USA).</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Euthanasia / Physician Assisted Suicide</a:t>
            </a:r>
            <a:endParaRPr lang="en-US" sz="3600" i="1" dirty="0"/>
          </a:p>
        </p:txBody>
      </p:sp>
      <p:sp>
        <p:nvSpPr>
          <p:cNvPr id="3" name="Content Placeholder 2"/>
          <p:cNvSpPr>
            <a:spLocks noGrp="1"/>
          </p:cNvSpPr>
          <p:nvPr>
            <p:ph idx="1"/>
          </p:nvPr>
        </p:nvSpPr>
        <p:spPr/>
        <p:txBody>
          <a:bodyPr>
            <a:normAutofit/>
          </a:bodyPr>
          <a:lstStyle/>
          <a:p>
            <a:r>
              <a:rPr lang="en-US" sz="3200" b="1" i="1" dirty="0" smtClean="0"/>
              <a:t>Involuntary euthanasia :</a:t>
            </a:r>
          </a:p>
          <a:p>
            <a:pPr marL="582930" indent="-514350">
              <a:buNone/>
            </a:pPr>
            <a:r>
              <a:rPr lang="en-US" sz="3200" dirty="0" smtClean="0"/>
              <a:t>Euthanasia is conducted </a:t>
            </a:r>
            <a:r>
              <a:rPr lang="en-US" sz="3200" dirty="0" smtClean="0">
                <a:solidFill>
                  <a:srgbClr val="FF0000"/>
                </a:solidFill>
              </a:rPr>
              <a:t>without</a:t>
            </a:r>
            <a:r>
              <a:rPr lang="en-US" sz="3200" dirty="0" smtClean="0"/>
              <a:t> </a:t>
            </a:r>
            <a:r>
              <a:rPr lang="en-US" sz="3200" dirty="0" smtClean="0">
                <a:solidFill>
                  <a:srgbClr val="FF0000"/>
                </a:solidFill>
              </a:rPr>
              <a:t>consent</a:t>
            </a:r>
            <a:r>
              <a:rPr lang="en-US" sz="3200" dirty="0" smtClean="0"/>
              <a:t>. The decision is made by </a:t>
            </a:r>
            <a:r>
              <a:rPr lang="en-US" sz="3200" dirty="0" smtClean="0">
                <a:solidFill>
                  <a:srgbClr val="FF0000"/>
                </a:solidFill>
              </a:rPr>
              <a:t>another</a:t>
            </a:r>
            <a:r>
              <a:rPr lang="en-US" sz="3200" dirty="0" smtClean="0"/>
              <a:t> </a:t>
            </a:r>
            <a:r>
              <a:rPr lang="en-US" sz="3200" dirty="0" smtClean="0">
                <a:solidFill>
                  <a:srgbClr val="FF0000"/>
                </a:solidFill>
              </a:rPr>
              <a:t>person</a:t>
            </a:r>
            <a:r>
              <a:rPr lang="en-US" sz="3200" dirty="0" smtClean="0"/>
              <a:t> because the patient is </a:t>
            </a:r>
            <a:r>
              <a:rPr lang="en-US" sz="3200" dirty="0" smtClean="0">
                <a:solidFill>
                  <a:srgbClr val="FF0000"/>
                </a:solidFill>
              </a:rPr>
              <a:t>incapable</a:t>
            </a:r>
            <a:r>
              <a:rPr lang="en-US" sz="3200" dirty="0" smtClean="0"/>
              <a:t> </a:t>
            </a:r>
            <a:r>
              <a:rPr lang="en-US" dirty="0"/>
              <a:t>of giving proper</a:t>
            </a:r>
            <a:r>
              <a:rPr lang="en-US" sz="3200" dirty="0" smtClean="0">
                <a:solidFill>
                  <a:srgbClr val="FF0000"/>
                </a:solidFill>
              </a:rPr>
              <a:t> informed consent.</a:t>
            </a:r>
            <a:endParaRPr lang="en-US" sz="3200" dirty="0"/>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800600" cy="5562600"/>
          </a:xfrm>
        </p:spPr>
        <p:txBody>
          <a:bodyPr/>
          <a:lstStyle/>
          <a:p>
            <a:r>
              <a:rPr lang="en-US" i="1" dirty="0" smtClean="0"/>
              <a:t/>
            </a:r>
            <a:br>
              <a:rPr lang="en-US" i="1" dirty="0" smtClean="0"/>
            </a:br>
            <a:r>
              <a:rPr lang="en-US" i="1" dirty="0" smtClean="0"/>
              <a:t/>
            </a:r>
            <a:br>
              <a:rPr lang="en-US" i="1" dirty="0" smtClean="0"/>
            </a:br>
            <a:r>
              <a:rPr lang="en-US" b="1" dirty="0" smtClean="0"/>
              <a:t>Patient/relatives /Surrogate can sign DNI/DNR if he/she/they do not want resuscitation.</a:t>
            </a:r>
            <a:endParaRPr lang="en-US" b="1" dirty="0"/>
          </a:p>
        </p:txBody>
      </p:sp>
      <p:pic>
        <p:nvPicPr>
          <p:cNvPr id="4" name="Content Placeholder 3" descr="DSC_4617.JPG"/>
          <p:cNvPicPr>
            <a:picLocks noGrp="1" noChangeAspect="1"/>
          </p:cNvPicPr>
          <p:nvPr>
            <p:ph idx="1"/>
          </p:nvPr>
        </p:nvPicPr>
        <p:blipFill>
          <a:blip r:embed="rId2" cstate="print"/>
          <a:stretch>
            <a:fillRect/>
          </a:stretch>
        </p:blipFill>
        <p:spPr>
          <a:xfrm>
            <a:off x="4953000" y="381000"/>
            <a:ext cx="3962400" cy="5562600"/>
          </a:xfrm>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724400" cy="5812536"/>
          </a:xfrm>
        </p:spPr>
        <p:txBody>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Places where counseling done as well as family care given :</a:t>
            </a:r>
            <a:endParaRPr lang="en-US" i="1" dirty="0"/>
          </a:p>
        </p:txBody>
      </p:sp>
      <p:pic>
        <p:nvPicPr>
          <p:cNvPr id="4" name="Content Placeholder 3" descr="20161025_095516.jpg"/>
          <p:cNvPicPr>
            <a:picLocks noGrp="1" noChangeAspect="1"/>
          </p:cNvPicPr>
          <p:nvPr>
            <p:ph idx="1"/>
          </p:nvPr>
        </p:nvPicPr>
        <p:blipFill>
          <a:blip r:embed="rId2" cstate="print"/>
          <a:stretch>
            <a:fillRect/>
          </a:stretch>
        </p:blipFill>
        <p:spPr>
          <a:xfrm>
            <a:off x="5029200" y="457200"/>
            <a:ext cx="3810000" cy="5943600"/>
          </a:xfrm>
        </p:spPr>
      </p:pic>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GMP</a:t>
            </a:r>
            <a:endParaRPr lang="en-US" b="1" dirty="0"/>
          </a:p>
        </p:txBody>
      </p:sp>
      <p:pic>
        <p:nvPicPr>
          <p:cNvPr id="64514" name="Picture 2" descr="C:\Users\user\Desktop\Capture.PNG"/>
          <p:cNvPicPr>
            <a:picLocks noGrp="1" noChangeAspect="1" noChangeArrowheads="1"/>
          </p:cNvPicPr>
          <p:nvPr>
            <p:ph idx="1"/>
          </p:nvPr>
        </p:nvPicPr>
        <p:blipFill>
          <a:blip r:embed="rId2"/>
          <a:srcRect/>
          <a:stretch>
            <a:fillRect/>
          </a:stretch>
        </p:blipFill>
        <p:spPr bwMode="auto">
          <a:xfrm>
            <a:off x="685800" y="1600200"/>
            <a:ext cx="8001000" cy="48006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Duties of a Doctor</a:t>
            </a:r>
            <a:endParaRPr lang="en-US" b="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solidFill>
                  <a:srgbClr val="FF0000"/>
                </a:solidFill>
              </a:rPr>
              <a:t>    Please apply ethical principles to the above lists as described in “Good Medical Practice”</a:t>
            </a:r>
            <a:endParaRPr lang="en-US" dirty="0">
              <a:solidFill>
                <a:srgbClr val="FF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                                     </a:t>
            </a:r>
            <a:r>
              <a:rPr lang="en-US" sz="4800" dirty="0" smtClean="0"/>
              <a:t> </a:t>
            </a:r>
            <a:r>
              <a:rPr lang="en-US" sz="4800" b="1" dirty="0" smtClean="0"/>
              <a:t>BCPS</a:t>
            </a:r>
            <a:endParaRPr lang="en-US" sz="48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r>
              <a:rPr lang="en-US" sz="4500" b="1" dirty="0" smtClean="0"/>
              <a:t>Ethics in Medicine (BCPS)</a:t>
            </a:r>
            <a:endParaRPr lang="en-US" sz="4500" dirty="0" smtClean="0"/>
          </a:p>
          <a:p>
            <a:r>
              <a:rPr lang="en-US" b="1" dirty="0" smtClean="0"/>
              <a:t>Topics </a:t>
            </a:r>
            <a:endParaRPr lang="en-US" dirty="0" smtClean="0"/>
          </a:p>
          <a:p>
            <a:pPr lvl="0"/>
            <a:r>
              <a:rPr lang="en-US" dirty="0" smtClean="0"/>
              <a:t>Difficult patient Encounters </a:t>
            </a:r>
          </a:p>
          <a:p>
            <a:pPr lvl="0"/>
            <a:r>
              <a:rPr lang="en-US" dirty="0" smtClean="0">
                <a:solidFill>
                  <a:srgbClr val="FF0000"/>
                </a:solidFill>
              </a:rPr>
              <a:t>End-of-Life Issues </a:t>
            </a:r>
          </a:p>
          <a:p>
            <a:pPr lvl="0"/>
            <a:r>
              <a:rPr lang="en-US" dirty="0" smtClean="0"/>
              <a:t>Interdisciplinary Team Issues </a:t>
            </a:r>
          </a:p>
          <a:p>
            <a:pPr lvl="0"/>
            <a:r>
              <a:rPr lang="en-US" dirty="0" smtClean="0">
                <a:solidFill>
                  <a:srgbClr val="FF0000"/>
                </a:solidFill>
              </a:rPr>
              <a:t>Professionalism </a:t>
            </a:r>
          </a:p>
          <a:p>
            <a:pPr lvl="0"/>
            <a:r>
              <a:rPr lang="en-US" dirty="0" smtClean="0"/>
              <a:t>Resource Allocation </a:t>
            </a:r>
          </a:p>
          <a:p>
            <a:pPr lvl="0"/>
            <a:r>
              <a:rPr lang="en-US" dirty="0" smtClean="0">
                <a:solidFill>
                  <a:srgbClr val="FF0000"/>
                </a:solidFill>
              </a:rPr>
              <a:t>Breaking Bad News</a:t>
            </a:r>
          </a:p>
          <a:p>
            <a:pPr lvl="0"/>
            <a:r>
              <a:rPr lang="en-US" dirty="0" smtClean="0">
                <a:solidFill>
                  <a:srgbClr val="FF0000"/>
                </a:solidFill>
              </a:rPr>
              <a:t>Confidentiality </a:t>
            </a:r>
          </a:p>
          <a:p>
            <a:pPr lvl="0"/>
            <a:r>
              <a:rPr lang="en-US" dirty="0" smtClean="0"/>
              <a:t>Do not Resuscitate during Anesthesia and Urgent Procedures </a:t>
            </a:r>
          </a:p>
          <a:p>
            <a:pPr>
              <a:buNone/>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Topics ( cont)</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pPr lvl="0"/>
            <a:r>
              <a:rPr lang="en-US" dirty="0" smtClean="0">
                <a:solidFill>
                  <a:srgbClr val="FF0000"/>
                </a:solidFill>
              </a:rPr>
              <a:t>Physician-Patient Relationship </a:t>
            </a:r>
          </a:p>
          <a:p>
            <a:pPr lvl="0"/>
            <a:r>
              <a:rPr lang="en-US" dirty="0" smtClean="0"/>
              <a:t>Spirituality and Medicine</a:t>
            </a:r>
          </a:p>
          <a:p>
            <a:pPr lvl="0"/>
            <a:r>
              <a:rPr lang="en-US" dirty="0" smtClean="0"/>
              <a:t>Clinical Ethics and Law </a:t>
            </a:r>
          </a:p>
          <a:p>
            <a:pPr lvl="0"/>
            <a:r>
              <a:rPr lang="en-US" dirty="0" smtClean="0"/>
              <a:t>Cross-cultural issues and Diverse Beliefs</a:t>
            </a:r>
          </a:p>
          <a:p>
            <a:pPr lvl="0"/>
            <a:r>
              <a:rPr lang="en-US" dirty="0" smtClean="0">
                <a:solidFill>
                  <a:srgbClr val="FF0000"/>
                </a:solidFill>
              </a:rPr>
              <a:t>Do not Resuscitate Orders</a:t>
            </a:r>
          </a:p>
          <a:p>
            <a:pPr lvl="0"/>
            <a:r>
              <a:rPr lang="en-US" dirty="0" smtClean="0">
                <a:solidFill>
                  <a:srgbClr val="FF0000"/>
                </a:solidFill>
              </a:rPr>
              <a:t>Informed Consent </a:t>
            </a:r>
          </a:p>
          <a:p>
            <a:pPr lvl="0"/>
            <a:r>
              <a:rPr lang="en-US" dirty="0" smtClean="0"/>
              <a:t>Mistakes </a:t>
            </a:r>
          </a:p>
          <a:p>
            <a:pPr lvl="0"/>
            <a:r>
              <a:rPr lang="en-US" dirty="0" smtClean="0"/>
              <a:t>Personal Beliefs </a:t>
            </a:r>
          </a:p>
          <a:p>
            <a:pPr lvl="0"/>
            <a:r>
              <a:rPr lang="en-US" dirty="0" smtClean="0">
                <a:solidFill>
                  <a:srgbClr val="FF0000"/>
                </a:solidFill>
              </a:rPr>
              <a:t>Research Ethics </a:t>
            </a:r>
          </a:p>
          <a:p>
            <a:pPr lvl="0"/>
            <a:r>
              <a:rPr lang="en-US" dirty="0" smtClean="0"/>
              <a:t>Student Issues</a:t>
            </a:r>
          </a:p>
          <a:p>
            <a:pPr lvl="0"/>
            <a:r>
              <a:rPr lang="en-US" dirty="0" smtClean="0"/>
              <a:t>Truth-telling and Withholding Information </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user\Desktop\Capture.PNG ME.PNG"/>
          <p:cNvPicPr>
            <a:picLocks noGrp="1" noChangeAspect="1" noChangeArrowheads="1"/>
          </p:cNvPicPr>
          <p:nvPr>
            <p:ph idx="1"/>
          </p:nvPr>
        </p:nvPicPr>
        <p:blipFill>
          <a:blip r:embed="rId2">
            <a:grayscl/>
          </a:blip>
          <a:srcRect/>
          <a:stretch>
            <a:fillRect/>
          </a:stretch>
        </p:blipFill>
        <p:spPr bwMode="auto">
          <a:xfrm>
            <a:off x="914401" y="685800"/>
            <a:ext cx="7315200" cy="51054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 y="152400"/>
          <a:ext cx="8762999" cy="6478588"/>
        </p:xfrm>
        <a:graphic>
          <a:graphicData uri="http://schemas.openxmlformats.org/presentationml/2006/ole">
            <p:oleObj spid="_x0000_s1026" name="Document" r:id="rId3" imgW="6635880" imgH="6404760" progId="Word.Document.12">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a:t>
            </a:r>
            <a:endParaRPr lang="en-US" b="1" dirty="0"/>
          </a:p>
        </p:txBody>
      </p:sp>
      <p:sp>
        <p:nvSpPr>
          <p:cNvPr id="3" name="Content Placeholder 2"/>
          <p:cNvSpPr>
            <a:spLocks noGrp="1"/>
          </p:cNvSpPr>
          <p:nvPr>
            <p:ph idx="1"/>
          </p:nvPr>
        </p:nvSpPr>
        <p:spPr/>
        <p:txBody>
          <a:bodyPr>
            <a:normAutofit fontScale="70000" lnSpcReduction="20000"/>
          </a:bodyPr>
          <a:lstStyle/>
          <a:p>
            <a:r>
              <a:rPr lang="en-US" b="1" dirty="0" smtClean="0"/>
              <a:t>BCPS</a:t>
            </a:r>
            <a:endParaRPr lang="en-US" dirty="0" smtClean="0"/>
          </a:p>
          <a:p>
            <a:r>
              <a:rPr lang="en-US" b="1" dirty="0" smtClean="0"/>
              <a:t>Faculty of Medicine</a:t>
            </a:r>
            <a:endParaRPr lang="en-US" dirty="0" smtClean="0"/>
          </a:p>
          <a:p>
            <a:r>
              <a:rPr lang="en-US" b="1" dirty="0" smtClean="0"/>
              <a:t>FCPS Part-II Mock exam, September -2020</a:t>
            </a:r>
            <a:endParaRPr lang="en-US" dirty="0" smtClean="0"/>
          </a:p>
          <a:p>
            <a:r>
              <a:rPr lang="en-US" b="1" dirty="0" smtClean="0"/>
              <a:t>Interactive Oral Examination (IOE)</a:t>
            </a:r>
            <a:endParaRPr lang="en-US" dirty="0" smtClean="0"/>
          </a:p>
          <a:p>
            <a:r>
              <a:rPr lang="en-US" b="1" dirty="0" smtClean="0"/>
              <a:t> </a:t>
            </a:r>
            <a:endParaRPr lang="en-US" dirty="0" smtClean="0"/>
          </a:p>
          <a:p>
            <a:r>
              <a:rPr lang="en-US" b="1" dirty="0" smtClean="0"/>
              <a:t>Station 5: Ethics </a:t>
            </a:r>
            <a:endParaRPr lang="en-US" dirty="0" smtClean="0"/>
          </a:p>
          <a:p>
            <a:r>
              <a:rPr lang="en-US" b="1" dirty="0" smtClean="0"/>
              <a:t> </a:t>
            </a:r>
            <a:endParaRPr lang="en-US" dirty="0" smtClean="0"/>
          </a:p>
          <a:p>
            <a:r>
              <a:rPr lang="en-US" b="1" dirty="0" smtClean="0"/>
              <a:t>Case scenario: An 80-year-old, fully </a:t>
            </a:r>
            <a:r>
              <a:rPr lang="en-US" b="1" dirty="0" smtClean="0">
                <a:solidFill>
                  <a:srgbClr val="FF0000"/>
                </a:solidFill>
              </a:rPr>
              <a:t>conscious</a:t>
            </a:r>
            <a:r>
              <a:rPr lang="en-US" b="1" dirty="0" smtClean="0"/>
              <a:t>, and competent man with </a:t>
            </a:r>
            <a:r>
              <a:rPr lang="en-US" b="1" dirty="0" smtClean="0">
                <a:solidFill>
                  <a:srgbClr val="FF0000"/>
                </a:solidFill>
              </a:rPr>
              <a:t>advanced incurable cancer </a:t>
            </a:r>
            <a:r>
              <a:rPr lang="en-US" b="1" dirty="0" smtClean="0"/>
              <a:t>needed palliative </a:t>
            </a:r>
            <a:r>
              <a:rPr lang="en-US" b="1" dirty="0" smtClean="0">
                <a:solidFill>
                  <a:srgbClr val="FF0000"/>
                </a:solidFill>
              </a:rPr>
              <a:t>chemotherapy. </a:t>
            </a:r>
            <a:r>
              <a:rPr lang="en-US" b="1" dirty="0" smtClean="0"/>
              <a:t>The </a:t>
            </a:r>
            <a:r>
              <a:rPr lang="en-US" b="1" dirty="0" smtClean="0">
                <a:solidFill>
                  <a:srgbClr val="FF0000"/>
                </a:solidFill>
              </a:rPr>
              <a:t>family objected </a:t>
            </a:r>
            <a:r>
              <a:rPr lang="en-US" b="1" dirty="0" smtClean="0"/>
              <a:t>when the doctor wanted to obtain </a:t>
            </a:r>
            <a:r>
              <a:rPr lang="en-US" b="1" dirty="0" smtClean="0">
                <a:solidFill>
                  <a:srgbClr val="FF0000"/>
                </a:solidFill>
              </a:rPr>
              <a:t>informed consent </a:t>
            </a:r>
            <a:r>
              <a:rPr lang="en-US" b="1" dirty="0" smtClean="0"/>
              <a:t>from the patient because that would involve disclosing the diagnosis, which would make the patient very sad and depressed. The </a:t>
            </a:r>
            <a:r>
              <a:rPr lang="en-US" b="1" dirty="0" smtClean="0">
                <a:solidFill>
                  <a:srgbClr val="FF0000"/>
                </a:solidFill>
              </a:rPr>
              <a:t>family wanted to make the decision without informing the patient. </a:t>
            </a: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6019800"/>
          </a:xfrm>
        </p:spPr>
        <p:txBody>
          <a:bodyPr>
            <a:normAutofit fontScale="32500" lnSpcReduction="20000"/>
          </a:bodyPr>
          <a:lstStyle/>
          <a:p>
            <a:pPr marL="742950" lvl="0" indent="-742950">
              <a:buNone/>
            </a:pPr>
            <a:r>
              <a:rPr lang="en-US" sz="8600" b="1" dirty="0" smtClean="0"/>
              <a:t>1. </a:t>
            </a:r>
            <a:r>
              <a:rPr lang="en-US" sz="8600" b="1" dirty="0" smtClean="0">
                <a:solidFill>
                  <a:srgbClr val="FF0000"/>
                </a:solidFill>
              </a:rPr>
              <a:t>What should the doctor do?</a:t>
            </a:r>
          </a:p>
          <a:p>
            <a:pPr marL="742950" lvl="0" indent="-742950">
              <a:buNone/>
            </a:pPr>
            <a:endParaRPr lang="en-US" sz="8600" dirty="0" smtClean="0"/>
          </a:p>
          <a:p>
            <a:r>
              <a:rPr lang="en-US" sz="8600" b="1" dirty="0" smtClean="0"/>
              <a:t>The doctor should respect the patient’s autonomy / to make patient’s own informed choice(3)</a:t>
            </a:r>
            <a:endParaRPr lang="en-US" sz="8600" dirty="0" smtClean="0"/>
          </a:p>
          <a:p>
            <a:pPr>
              <a:buNone/>
            </a:pPr>
            <a:r>
              <a:rPr lang="en-US" sz="8600" b="1" dirty="0" smtClean="0"/>
              <a:t> </a:t>
            </a:r>
            <a:endParaRPr lang="en-US" sz="8600" dirty="0" smtClean="0"/>
          </a:p>
          <a:p>
            <a:pPr>
              <a:buNone/>
            </a:pPr>
            <a:r>
              <a:rPr lang="en-US" sz="8600" b="1" dirty="0" smtClean="0"/>
              <a:t> </a:t>
            </a:r>
            <a:endParaRPr lang="en-US" sz="8600" dirty="0" smtClean="0"/>
          </a:p>
          <a:p>
            <a:pPr lvl="0">
              <a:buNone/>
            </a:pPr>
            <a:r>
              <a:rPr lang="en-US" sz="8600" b="1" dirty="0" smtClean="0"/>
              <a:t>2. </a:t>
            </a:r>
            <a:r>
              <a:rPr lang="en-US" sz="8600" b="1" dirty="0" smtClean="0">
                <a:solidFill>
                  <a:srgbClr val="FF0000"/>
                </a:solidFill>
              </a:rPr>
              <a:t>Provide your moral reasoning</a:t>
            </a:r>
          </a:p>
          <a:p>
            <a:pPr lvl="0">
              <a:buNone/>
            </a:pPr>
            <a:endParaRPr lang="en-US" sz="8600" dirty="0" smtClean="0"/>
          </a:p>
          <a:p>
            <a:r>
              <a:rPr lang="en-US" sz="8600" b="1" dirty="0" smtClean="0"/>
              <a:t>Physician should first ask the patient whether he personally wanted to receive information about his condition in order to make decisions.(3)</a:t>
            </a:r>
            <a:endParaRPr lang="en-US" sz="8600" dirty="0" smtClean="0"/>
          </a:p>
          <a:p>
            <a:pPr>
              <a:buNone/>
            </a:pPr>
            <a:r>
              <a:rPr lang="en-US" sz="8600" b="1" dirty="0" smtClean="0"/>
              <a:t> </a:t>
            </a:r>
            <a:endParaRPr lang="en-US" sz="8600" dirty="0" smtClean="0"/>
          </a:p>
          <a:p>
            <a:pPr>
              <a:buNone/>
            </a:pPr>
            <a:r>
              <a:rPr lang="en-US" sz="7200" b="1" dirty="0" smtClean="0"/>
              <a:t> </a:t>
            </a:r>
            <a:endParaRPr lang="en-US" sz="7200" dirty="0" smtClean="0"/>
          </a:p>
          <a:p>
            <a:pPr>
              <a:buNone/>
            </a:pPr>
            <a:r>
              <a:rPr lang="en-US" sz="4900" b="1" dirty="0" smtClean="0"/>
              <a:t> </a:t>
            </a:r>
            <a:endParaRPr lang="en-US" sz="4900" dirty="0" smtClean="0"/>
          </a:p>
          <a:p>
            <a:pPr>
              <a:buNone/>
            </a:pPr>
            <a:r>
              <a:rPr lang="en-US" sz="4200" b="1" dirty="0" smtClean="0"/>
              <a:t> </a:t>
            </a:r>
            <a:endParaRPr lang="en-US" sz="4200"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buNone/>
            </a:pPr>
            <a:r>
              <a:rPr lang="en-US" b="1" dirty="0" smtClean="0"/>
              <a:t>3. </a:t>
            </a:r>
            <a:r>
              <a:rPr lang="en-US" b="1" dirty="0" smtClean="0">
                <a:solidFill>
                  <a:srgbClr val="FF0000"/>
                </a:solidFill>
              </a:rPr>
              <a:t>What is the first legal restriction on the right of autonomy ?</a:t>
            </a:r>
          </a:p>
          <a:p>
            <a:pPr lvl="0">
              <a:buNone/>
            </a:pPr>
            <a:endParaRPr lang="en-US" dirty="0" smtClean="0"/>
          </a:p>
          <a:p>
            <a:r>
              <a:rPr lang="en-US" b="1" dirty="0" smtClean="0"/>
              <a:t>Age less than 18 (in Bangladesh) (2)</a:t>
            </a:r>
            <a:endParaRPr lang="en-US" dirty="0" smtClean="0"/>
          </a:p>
          <a:p>
            <a:pPr>
              <a:buNone/>
            </a:pPr>
            <a:r>
              <a:rPr lang="en-US" b="1" dirty="0" smtClean="0"/>
              <a:t> </a:t>
            </a:r>
            <a:endParaRPr lang="en-US" dirty="0" smtClean="0"/>
          </a:p>
          <a:p>
            <a:pPr>
              <a:buNone/>
            </a:pPr>
            <a:r>
              <a:rPr lang="en-US" b="1" dirty="0" smtClean="0"/>
              <a:t> </a:t>
            </a:r>
            <a:endParaRPr lang="en-US" dirty="0" smtClean="0"/>
          </a:p>
          <a:p>
            <a:pPr>
              <a:buNone/>
            </a:pPr>
            <a:r>
              <a:rPr lang="en-US" b="1" dirty="0" smtClean="0"/>
              <a:t>4. </a:t>
            </a:r>
            <a:r>
              <a:rPr lang="en-US" b="1" dirty="0" smtClean="0">
                <a:solidFill>
                  <a:srgbClr val="FF0000"/>
                </a:solidFill>
              </a:rPr>
              <a:t>If age is more than 18, then what is the second restriction on the right of autonomy </a:t>
            </a:r>
          </a:p>
          <a:p>
            <a:pPr lvl="0">
              <a:buNone/>
            </a:pPr>
            <a:endParaRPr lang="en-US" dirty="0" smtClean="0"/>
          </a:p>
          <a:p>
            <a:r>
              <a:rPr lang="en-US" b="1" dirty="0" smtClean="0"/>
              <a:t>Person’s mental state and ability to make decision / Dementia  (2)</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6019800"/>
          </a:xfrm>
        </p:spPr>
        <p:txBody>
          <a:bodyPr>
            <a:normAutofit fontScale="25000" lnSpcReduction="20000"/>
          </a:bodyPr>
          <a:lstStyle/>
          <a:p>
            <a:pPr marL="742950" lvl="0" indent="-742950">
              <a:buNone/>
            </a:pPr>
            <a:r>
              <a:rPr lang="en-US" sz="8600" b="1" dirty="0" smtClean="0"/>
              <a:t>1. </a:t>
            </a:r>
            <a:r>
              <a:rPr lang="en-US" sz="8600" b="1" dirty="0" smtClean="0">
                <a:solidFill>
                  <a:srgbClr val="FF0000"/>
                </a:solidFill>
              </a:rPr>
              <a:t>What should the doctor do?/ </a:t>
            </a:r>
            <a:r>
              <a:rPr lang="en-US" sz="8600" b="1" dirty="0" smtClean="0">
                <a:solidFill>
                  <a:srgbClr val="00B0F0"/>
                </a:solidFill>
              </a:rPr>
              <a:t>Being a treating doctor what will be your role regarding patient management at this point ?</a:t>
            </a:r>
          </a:p>
          <a:p>
            <a:pPr marL="742950" lvl="0" indent="-742950">
              <a:buNone/>
            </a:pPr>
            <a:endParaRPr lang="en-US" sz="8600" dirty="0" smtClean="0"/>
          </a:p>
          <a:p>
            <a:r>
              <a:rPr lang="en-US" sz="8600" b="1" dirty="0" smtClean="0"/>
              <a:t>The doctor should respect the patient’s autonomy / to make patient’s own informed choice(3)</a:t>
            </a:r>
            <a:endParaRPr lang="en-US" sz="8600" dirty="0" smtClean="0"/>
          </a:p>
          <a:p>
            <a:pPr>
              <a:buNone/>
            </a:pPr>
            <a:r>
              <a:rPr lang="en-US" sz="8600" b="1" dirty="0" smtClean="0"/>
              <a:t> </a:t>
            </a:r>
            <a:endParaRPr lang="en-US" sz="8600" dirty="0" smtClean="0"/>
          </a:p>
          <a:p>
            <a:pPr>
              <a:buNone/>
            </a:pPr>
            <a:r>
              <a:rPr lang="en-US" sz="8600" b="1" dirty="0" smtClean="0"/>
              <a:t> </a:t>
            </a:r>
            <a:endParaRPr lang="en-US" sz="8600" dirty="0" smtClean="0"/>
          </a:p>
          <a:p>
            <a:pPr lvl="0">
              <a:buNone/>
            </a:pPr>
            <a:r>
              <a:rPr lang="en-US" sz="8600" b="1" dirty="0" smtClean="0"/>
              <a:t>2. </a:t>
            </a:r>
            <a:r>
              <a:rPr lang="en-US" sz="8600" b="1" dirty="0" smtClean="0">
                <a:solidFill>
                  <a:srgbClr val="FF0000"/>
                </a:solidFill>
              </a:rPr>
              <a:t>Provide your moral reasoning/ </a:t>
            </a:r>
            <a:r>
              <a:rPr lang="en-US" sz="8600" b="1" dirty="0" smtClean="0">
                <a:solidFill>
                  <a:srgbClr val="00B0F0"/>
                </a:solidFill>
              </a:rPr>
              <a:t>Regarding your opinion would you please give  your moral reasoning ?</a:t>
            </a:r>
          </a:p>
          <a:p>
            <a:pPr lvl="0">
              <a:buNone/>
            </a:pPr>
            <a:endParaRPr lang="en-US" sz="8600" dirty="0" smtClean="0"/>
          </a:p>
          <a:p>
            <a:r>
              <a:rPr lang="en-US" sz="8600" b="1" dirty="0" smtClean="0"/>
              <a:t>Physician should first ask the patient whether he personally wanted to receive information about his condition in order to make decisions.(3)</a:t>
            </a:r>
            <a:endParaRPr lang="en-US" sz="8600" dirty="0" smtClean="0"/>
          </a:p>
          <a:p>
            <a:pPr>
              <a:buNone/>
            </a:pPr>
            <a:r>
              <a:rPr lang="en-US" sz="8600" b="1" dirty="0" smtClean="0"/>
              <a:t> </a:t>
            </a:r>
            <a:endParaRPr lang="en-US" sz="8600" dirty="0" smtClean="0"/>
          </a:p>
          <a:p>
            <a:pPr>
              <a:buNone/>
            </a:pPr>
            <a:r>
              <a:rPr lang="en-US" sz="7200" b="1" dirty="0" smtClean="0"/>
              <a:t> </a:t>
            </a:r>
            <a:endParaRPr lang="en-US" sz="7200" dirty="0" smtClean="0"/>
          </a:p>
          <a:p>
            <a:pPr>
              <a:buNone/>
            </a:pPr>
            <a:r>
              <a:rPr lang="en-US" sz="4900" b="1" dirty="0" smtClean="0"/>
              <a:t> </a:t>
            </a:r>
            <a:endParaRPr lang="en-US" sz="4900" dirty="0" smtClean="0"/>
          </a:p>
          <a:p>
            <a:pPr>
              <a:buNone/>
            </a:pPr>
            <a:r>
              <a:rPr lang="en-US" sz="4200" b="1" dirty="0" smtClean="0"/>
              <a:t> </a:t>
            </a:r>
            <a:endParaRPr lang="en-US" sz="4200"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lvl="0">
              <a:buNone/>
            </a:pPr>
            <a:r>
              <a:rPr lang="en-US" b="1" dirty="0" smtClean="0"/>
              <a:t>3. </a:t>
            </a:r>
            <a:r>
              <a:rPr lang="en-US" b="1" dirty="0" smtClean="0">
                <a:solidFill>
                  <a:srgbClr val="FF0000"/>
                </a:solidFill>
              </a:rPr>
              <a:t>What is the first legal restriction on the right of autonomy ?/         </a:t>
            </a:r>
            <a:r>
              <a:rPr lang="en-US" b="1" dirty="0" smtClean="0">
                <a:solidFill>
                  <a:srgbClr val="00B0F0"/>
                </a:solidFill>
              </a:rPr>
              <a:t>At what age a patient have no right of autonomy ?</a:t>
            </a:r>
          </a:p>
          <a:p>
            <a:pPr lvl="0">
              <a:buNone/>
            </a:pPr>
            <a:endParaRPr lang="en-US" dirty="0" smtClean="0"/>
          </a:p>
          <a:p>
            <a:r>
              <a:rPr lang="en-US" b="1" dirty="0" smtClean="0"/>
              <a:t>Age less than 18 (in Bangladesh) (2)</a:t>
            </a:r>
            <a:endParaRPr lang="en-US" dirty="0" smtClean="0"/>
          </a:p>
          <a:p>
            <a:pPr>
              <a:buNone/>
            </a:pPr>
            <a:r>
              <a:rPr lang="en-US" b="1" dirty="0" smtClean="0"/>
              <a:t> </a:t>
            </a:r>
            <a:endParaRPr lang="en-US" dirty="0" smtClean="0"/>
          </a:p>
          <a:p>
            <a:pPr>
              <a:buNone/>
            </a:pPr>
            <a:r>
              <a:rPr lang="en-US" b="1" dirty="0" smtClean="0"/>
              <a:t> </a:t>
            </a:r>
            <a:endParaRPr lang="en-US" dirty="0" smtClean="0"/>
          </a:p>
          <a:p>
            <a:pPr>
              <a:buNone/>
            </a:pPr>
            <a:r>
              <a:rPr lang="en-US" b="1" dirty="0" smtClean="0"/>
              <a:t>4. </a:t>
            </a:r>
            <a:r>
              <a:rPr lang="en-US" b="1" dirty="0" smtClean="0">
                <a:solidFill>
                  <a:srgbClr val="FF0000"/>
                </a:solidFill>
              </a:rPr>
              <a:t>If age is more than 18, then what is the second restriction on the right of autonomy. / </a:t>
            </a:r>
            <a:r>
              <a:rPr lang="en-US" b="1" dirty="0" smtClean="0">
                <a:solidFill>
                  <a:srgbClr val="00B0F0"/>
                </a:solidFill>
              </a:rPr>
              <a:t>Do you know some other conditions when right of autonomy is restricted ?</a:t>
            </a:r>
          </a:p>
          <a:p>
            <a:pPr lvl="0">
              <a:buNone/>
            </a:pPr>
            <a:endParaRPr lang="en-US" dirty="0" smtClean="0"/>
          </a:p>
          <a:p>
            <a:r>
              <a:rPr lang="en-US" b="1" dirty="0" smtClean="0"/>
              <a:t>Person’s mental state ( unconscious, Schizophrenia and other psychiatric illness unable to make decision) and Dementia  (2)</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a:t>
            </a:r>
            <a:r>
              <a:rPr lang="en-US" b="1" dirty="0" smtClean="0"/>
              <a:t>Davidson’s 22</a:t>
            </a:r>
            <a:r>
              <a:rPr lang="en-US" b="1" baseline="30000" dirty="0" smtClean="0"/>
              <a:t>nd</a:t>
            </a:r>
            <a:r>
              <a:rPr lang="en-US" b="1" dirty="0" smtClean="0"/>
              <a:t> edition page 9-13</a:t>
            </a:r>
            <a:endParaRPr lang="en-US"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user\Downloads\ETHICS.jpg"/>
          <p:cNvPicPr>
            <a:picLocks noGrp="1" noChangeAspect="1" noChangeArrowheads="1"/>
          </p:cNvPicPr>
          <p:nvPr>
            <p:ph idx="1"/>
          </p:nvPr>
        </p:nvPicPr>
        <p:blipFill>
          <a:blip r:embed="rId2"/>
          <a:srcRect/>
          <a:stretch>
            <a:fillRect/>
          </a:stretch>
        </p:blipFill>
        <p:spPr bwMode="auto">
          <a:xfrm>
            <a:off x="304800" y="228600"/>
            <a:ext cx="8686800" cy="64008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600" y="152400"/>
            <a:ext cx="8763000" cy="67056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6822" y="1"/>
            <a:ext cx="7939826" cy="6858000"/>
          </a:xfrm>
          <a:prstGeom prst="rect">
            <a:avLst/>
          </a:prstGeom>
        </p:spPr>
      </p:pic>
    </p:spTree>
    <p:extLst>
      <p:ext uri="{BB962C8B-B14F-4D97-AF65-F5344CB8AC3E}">
        <p14:creationId xmlns:p14="http://schemas.microsoft.com/office/powerpoint/2010/main" xmlns="" val="545329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user\Desktop\Capture.PNG ME#.PNG"/>
          <p:cNvPicPr>
            <a:picLocks noGrp="1" noChangeAspect="1" noChangeArrowheads="1"/>
          </p:cNvPicPr>
          <p:nvPr>
            <p:ph idx="1"/>
          </p:nvPr>
        </p:nvPicPr>
        <p:blipFill>
          <a:blip r:embed="rId2">
            <a:grayscl/>
          </a:blip>
          <a:srcRect/>
          <a:stretch>
            <a:fillRect/>
          </a:stretch>
        </p:blipFill>
        <p:spPr bwMode="auto">
          <a:xfrm>
            <a:off x="990600" y="1066800"/>
            <a:ext cx="7239000" cy="472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user\Desktop\Capture.PNGME4.PNG"/>
          <p:cNvPicPr>
            <a:picLocks noGrp="1" noChangeAspect="1" noChangeArrowheads="1"/>
          </p:cNvPicPr>
          <p:nvPr>
            <p:ph idx="1"/>
          </p:nvPr>
        </p:nvPicPr>
        <p:blipFill>
          <a:blip r:embed="rId2">
            <a:grayscl/>
          </a:blip>
          <a:srcRect/>
          <a:stretch>
            <a:fillRect/>
          </a:stretch>
        </p:blipFill>
        <p:spPr bwMode="auto">
          <a:xfrm>
            <a:off x="1066801" y="1447800"/>
            <a:ext cx="7010400" cy="4800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2564</Words>
  <Application>Microsoft Office PowerPoint</Application>
  <PresentationFormat>On-screen Show (4:3)</PresentationFormat>
  <Paragraphs>362</Paragraphs>
  <Slides>79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Office Theme</vt:lpstr>
      <vt:lpstr>Document</vt:lpstr>
      <vt:lpstr>MEDICAL ETHICS</vt:lpstr>
      <vt:lpstr>       Hippocrates, Father of Medicine (460-370 BC)</vt:lpstr>
      <vt:lpstr>Slide 3</vt:lpstr>
      <vt:lpstr>             Aristotle, Father of Ethics (382-322 BC)</vt:lpstr>
      <vt:lpstr>Medical Ethics</vt:lpstr>
      <vt:lpstr>Slide 6</vt:lpstr>
      <vt:lpstr>Slide 7</vt:lpstr>
      <vt:lpstr>Slide 8</vt:lpstr>
      <vt:lpstr>Slide 9</vt:lpstr>
      <vt:lpstr>Slide 10</vt:lpstr>
      <vt:lpstr>Slide 11</vt:lpstr>
      <vt:lpstr>Ethics and Moral</vt:lpstr>
      <vt:lpstr>Clinical Ethics Principles</vt:lpstr>
      <vt:lpstr>Autonomy</vt:lpstr>
      <vt:lpstr>Truth Telling</vt:lpstr>
      <vt:lpstr>Autonomy</vt:lpstr>
      <vt:lpstr>Slide 17</vt:lpstr>
      <vt:lpstr>Beneficience</vt:lpstr>
      <vt:lpstr>Slide 19</vt:lpstr>
      <vt:lpstr>Non- Maleficience</vt:lpstr>
      <vt:lpstr>Slide 21</vt:lpstr>
      <vt:lpstr>Justice</vt:lpstr>
      <vt:lpstr>Slide 23</vt:lpstr>
      <vt:lpstr>Slide 24</vt:lpstr>
      <vt:lpstr>Example</vt:lpstr>
      <vt:lpstr>Confidentiality</vt:lpstr>
      <vt:lpstr>When to breach Confidentiality</vt:lpstr>
      <vt:lpstr>Negligence</vt:lpstr>
      <vt:lpstr>Modern Ethics in Current Use </vt:lpstr>
      <vt:lpstr>Hospital Ethics </vt:lpstr>
      <vt:lpstr>Ethics in Private Practices </vt:lpstr>
      <vt:lpstr>Clinical Research Ethics </vt:lpstr>
      <vt:lpstr>Slide 33</vt:lpstr>
      <vt:lpstr>Ethics in Public Health </vt:lpstr>
      <vt:lpstr>Slide 35</vt:lpstr>
      <vt:lpstr>principles incorporate the characteristics and values that most people associate with ethical behavior. </vt:lpstr>
      <vt:lpstr>Case- 1</vt:lpstr>
      <vt:lpstr>Patient’s Thoughts/ Concern</vt:lpstr>
      <vt:lpstr>Breaking Bad News</vt:lpstr>
      <vt:lpstr>Conduct of Interview </vt:lpstr>
      <vt:lpstr>Slide 41</vt:lpstr>
      <vt:lpstr>Exploration and problem negotiation</vt:lpstr>
      <vt:lpstr> Communication, Ethics and Law </vt:lpstr>
      <vt:lpstr>Slide 44</vt:lpstr>
      <vt:lpstr>Common mistakes made by doctor</vt:lpstr>
      <vt:lpstr>Slide 46</vt:lpstr>
      <vt:lpstr>Case -2</vt:lpstr>
      <vt:lpstr>Conduct of Interview </vt:lpstr>
      <vt:lpstr>Slide 49</vt:lpstr>
      <vt:lpstr>Exploration and problem negotiation</vt:lpstr>
      <vt:lpstr> Communication, Ethics and Law </vt:lpstr>
      <vt:lpstr>Slide 52</vt:lpstr>
      <vt:lpstr>Slide 53</vt:lpstr>
      <vt:lpstr>End of Life decisions</vt:lpstr>
      <vt:lpstr>End of Life decisions</vt:lpstr>
      <vt:lpstr>When to discuss palliative care :</vt:lpstr>
      <vt:lpstr>Criteria are as follows  </vt:lpstr>
      <vt:lpstr>They are this kind of unfortunate patients</vt:lpstr>
      <vt:lpstr>Euthanasia / Physician Assisted Suicide</vt:lpstr>
      <vt:lpstr>Euthanasia / Physician Assisted Suicide</vt:lpstr>
      <vt:lpstr>Euthanasia / Physician Assisted Suicide</vt:lpstr>
      <vt:lpstr>Euthanasia / Physician Assisted Suicide</vt:lpstr>
      <vt:lpstr>  Patient/relatives /Surrogate can sign DNI/DNR if he/she/they do not want resuscitation.</vt:lpstr>
      <vt:lpstr>   Places where counseling done as well as family care given :</vt:lpstr>
      <vt:lpstr>GMP</vt:lpstr>
      <vt:lpstr>Duties of a Doctor</vt:lpstr>
      <vt:lpstr>Slide 67</vt:lpstr>
      <vt:lpstr>Slide 68</vt:lpstr>
      <vt:lpstr>Topics ( cont)</vt:lpstr>
      <vt:lpstr>Slide 70</vt:lpstr>
      <vt:lpstr>QUESTION</vt:lpstr>
      <vt:lpstr>Slide 72</vt:lpstr>
      <vt:lpstr>Slide 73</vt:lpstr>
      <vt:lpstr>Slide 74</vt:lpstr>
      <vt:lpstr>Slide 75</vt:lpstr>
      <vt:lpstr>Slide 76</vt:lpstr>
      <vt:lpstr>Slide 77</vt:lpstr>
      <vt:lpstr>Slide 78</vt:lpstr>
      <vt:lpstr>Slide 79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ETHICS</dc:title>
  <dc:creator>TARIK</dc:creator>
  <cp:lastModifiedBy>user</cp:lastModifiedBy>
  <cp:revision>48</cp:revision>
  <dcterms:created xsi:type="dcterms:W3CDTF">2006-08-16T00:00:00Z</dcterms:created>
  <dcterms:modified xsi:type="dcterms:W3CDTF">2020-10-29T06:51:47Z</dcterms:modified>
</cp:coreProperties>
</file>